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1" y="832230"/>
            <a:ext cx="585529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6248400" algn="l"/>
              </a:tabLst>
            </a:pPr>
            <a:r>
              <a:rPr lang="fr-FR" sz="1000" i="1" dirty="0">
                <a:ea typeface="Lucida Sans Unicode"/>
                <a:cs typeface="Arial"/>
              </a:rPr>
              <a:t>Au gré des vents et des vagues, ce séjour permettra à nos apprentis surfeurs de :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pPr marL="90170" algn="just">
              <a:tabLst>
                <a:tab pos="6248400" algn="l"/>
              </a:tabLst>
            </a:pPr>
            <a:r>
              <a:rPr lang="fr-FR" sz="1000" i="1" dirty="0">
                <a:cs typeface="Arial"/>
              </a:rPr>
              <a:t>- découvrir l’environnement local naturel autrement (lecture de paysage, découverte des plages océanes, de la faune </a:t>
            </a:r>
            <a:r>
              <a:rPr lang="fr-FR" sz="1000" i="1" dirty="0" smtClean="0">
                <a:cs typeface="Arial"/>
              </a:rPr>
              <a:t>et </a:t>
            </a:r>
            <a:r>
              <a:rPr lang="fr-FR" sz="1000" i="1" dirty="0">
                <a:cs typeface="Arial"/>
              </a:rPr>
              <a:t>de la  flore, du  rôle du vent, de la houle et des marées…) </a:t>
            </a:r>
            <a:endParaRPr lang="fr-FR" sz="1000" dirty="0"/>
          </a:p>
          <a:p>
            <a:pPr marL="90170" algn="just">
              <a:tabLst>
                <a:tab pos="6248400" algn="l"/>
              </a:tabLst>
            </a:pPr>
            <a:r>
              <a:rPr lang="fr-FR" sz="1000" i="1" dirty="0">
                <a:cs typeface="Arial"/>
              </a:rPr>
              <a:t>-  préserver les milieux étudiés (ramassage et analyse de déchets, impact de l’homme, actions citoyenne…)</a:t>
            </a:r>
            <a:endParaRPr lang="fr-FR" sz="1000" dirty="0"/>
          </a:p>
          <a:p>
            <a:pPr marL="90170" algn="just">
              <a:tabLst>
                <a:tab pos="6248400" algn="l"/>
              </a:tabLst>
            </a:pPr>
            <a:r>
              <a:rPr lang="fr-FR" sz="1000" i="1" dirty="0">
                <a:cs typeface="Arial"/>
              </a:rPr>
              <a:t>-  se familiariser et prévenir aux dangers potentiels de l'océan (houle, vagues, courants marins, </a:t>
            </a:r>
            <a:r>
              <a:rPr lang="fr-FR" sz="1000" i="1" dirty="0" err="1">
                <a:cs typeface="Arial"/>
              </a:rPr>
              <a:t>baïnes</a:t>
            </a:r>
            <a:r>
              <a:rPr lang="fr-FR" sz="1000" i="1" dirty="0">
                <a:cs typeface="Arial"/>
              </a:rPr>
              <a:t>…). </a:t>
            </a:r>
            <a:endParaRPr lang="fr-FR" sz="1000" dirty="0"/>
          </a:p>
          <a:p>
            <a:pPr algn="just">
              <a:spcAft>
                <a:spcPts val="0"/>
              </a:spcAft>
              <a:tabLst>
                <a:tab pos="6248400" algn="l"/>
              </a:tabLst>
            </a:pPr>
            <a:r>
              <a:rPr lang="fr-FR" sz="1000" i="1" dirty="0">
                <a:ea typeface="Lucida Sans Unicode"/>
                <a:cs typeface="Arial"/>
              </a:rPr>
              <a:t>Une classe sportive et </a:t>
            </a:r>
            <a:r>
              <a:rPr lang="fr-FR" sz="1000" i="1" dirty="0" err="1">
                <a:ea typeface="Lucida Sans Unicode"/>
                <a:cs typeface="Arial"/>
              </a:rPr>
              <a:t>éco-citoyenne</a:t>
            </a:r>
            <a:r>
              <a:rPr lang="fr-FR" sz="1000" i="1" dirty="0">
                <a:ea typeface="Lucida Sans Unicode"/>
                <a:cs typeface="Arial"/>
              </a:rPr>
              <a:t> tournée vers  la cohésion du groupe, le respect des règles de sécurité, </a:t>
            </a:r>
            <a:r>
              <a:rPr lang="fr-FR" sz="1000" i="1" dirty="0" smtClean="0">
                <a:ea typeface="Lucida Sans Unicode"/>
                <a:cs typeface="Arial"/>
              </a:rPr>
              <a:t>l’apprentissage</a:t>
            </a:r>
            <a:r>
              <a:rPr lang="fr-FR" sz="1050" i="1" dirty="0" smtClean="0">
                <a:ea typeface="Lucida Sans Unicode"/>
                <a:cs typeface="Arial"/>
              </a:rPr>
              <a:t> </a:t>
            </a:r>
            <a:r>
              <a:rPr lang="fr-FR" sz="1050" i="1" dirty="0">
                <a:ea typeface="Lucida Sans Unicode"/>
                <a:cs typeface="Arial"/>
              </a:rPr>
              <a:t>des  enjeux  de la protection de l’environnement.</a:t>
            </a:r>
            <a:endParaRPr lang="fr-FR" sz="1100" dirty="0">
              <a:effectLst/>
              <a:latin typeface="Trebuchet MS"/>
              <a:ea typeface="Lucida Sans Unicode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54200"/>
              </p:ext>
            </p:extLst>
          </p:nvPr>
        </p:nvGraphicFramePr>
        <p:xfrm>
          <a:off x="275524" y="2276872"/>
          <a:ext cx="8688964" cy="41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28192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+ surf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700" b="1" i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Surf séance 2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Préservation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+ surf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à pied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Surf séance 3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+ surf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Littoral et urbanisation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Tourisme et environnement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Plages naturelles… et urbaines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Enjeux des aménagements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Actions de l’homme et de ses effets Expériences d’aménagement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Jouer, courir, regarder, s’oxygéner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marin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Vous avez dit biodiversité ? »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Importance pour l’équilibre de la planète et de l’homme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enjeux et menaces ?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Vagues, </a:t>
                      </a: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baines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marées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d'immersion libre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formation des vagues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Sécurité et </a:t>
                      </a:r>
                      <a:r>
                        <a:rPr lang="fr-FR" sz="900" i="1" dirty="0" err="1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baines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Phénomènes de marée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« Courants marins 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2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Démarche scientifique, rôles des courants marins, expérimentation de la relation courant chaud/froid, déplacement des déchets par les courants marins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2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2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  <a:endParaRPr lang="fr-FR" sz="105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Menaces et pollution des mers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paysages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tri des éléments trouvés sur la plage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Pollutions : causes et conséquences  Impacts de l’homme sur le milieu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des mers 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 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jeu de fin de séjour pour aborder de façon ludique :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thèmes étudiés et leur importance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vocabulaire, les notions-clefs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</a:t>
                      </a:r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 plage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75524" y="195194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7904" y="6473259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28923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95020" y="1302141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03623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72200" y="225326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 smtClean="0">
                <a:solidFill>
                  <a:srgbClr val="0070C0"/>
                </a:solidFill>
              </a:rPr>
              <a:t>Capacité  : </a:t>
            </a:r>
            <a:r>
              <a:rPr lang="fr-FR" sz="1000" dirty="0" smtClean="0"/>
              <a:t>96 </a:t>
            </a:r>
            <a:r>
              <a:rPr lang="fr-FR" sz="1000" dirty="0"/>
              <a:t>lits – 80 </a:t>
            </a:r>
            <a:r>
              <a:rPr lang="fr-FR" sz="1000" dirty="0" smtClean="0"/>
              <a:t>élèves</a:t>
            </a:r>
          </a:p>
          <a:p>
            <a:r>
              <a:rPr lang="fr-FR" sz="1000" b="1" dirty="0" smtClean="0">
                <a:solidFill>
                  <a:srgbClr val="0070C0"/>
                </a:solidFill>
              </a:rPr>
              <a:t>Hébergement : </a:t>
            </a:r>
            <a:r>
              <a:rPr lang="fr-FR" sz="1000" dirty="0" smtClean="0"/>
              <a:t>2 bâtiments, chambre de 2, 4, 5 et 6 lits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– Surf et Océan – Séjour sportif </a:t>
            </a:r>
            <a:r>
              <a:rPr lang="fr-FR" sz="14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 </a:t>
            </a:r>
            <a:r>
              <a:rPr lang="fr-FR" sz="12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(</a:t>
            </a:r>
            <a:r>
              <a:rPr lang="fr-FR" sz="1200" b="1" dirty="0">
                <a:solidFill>
                  <a:prstClr val="white"/>
                </a:solidFill>
                <a:latin typeface="Rockwell" panose="02060603020205020403" pitchFamily="18" charset="0"/>
              </a:rPr>
              <a:t>sans bus)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74218" cy="1249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</a:pPr>
            <a:r>
              <a:rPr lang="fr-FR" sz="1100" b="1" u="sng" dirty="0" err="1" smtClean="0">
                <a:solidFill>
                  <a:srgbClr val="0070C0"/>
                </a:solidFill>
                <a:ea typeface="Lucida Sans Unicode"/>
                <a:cs typeface="Calibri"/>
              </a:rPr>
              <a:t>Pré-requis</a:t>
            </a:r>
            <a:r>
              <a:rPr lang="fr-FR" sz="1100" b="1" u="sng" dirty="0">
                <a:solidFill>
                  <a:srgbClr val="0070C0"/>
                </a:solidFill>
                <a:ea typeface="Lucida Sans Unicode"/>
                <a:cs typeface="Calibri"/>
              </a:rPr>
              <a:t> : </a:t>
            </a:r>
            <a:r>
              <a:rPr lang="fr-FR" sz="1050" dirty="0">
                <a:ea typeface="Lucida Sans Unicode"/>
                <a:cs typeface="Calibri"/>
              </a:rPr>
              <a:t>Bonne condition physique – Déplacement à pied quotidien + surf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Se </a:t>
            </a:r>
            <a:r>
              <a:rPr lang="fr-FR" sz="1050" dirty="0">
                <a:ea typeface="Lucida Sans Unicode"/>
                <a:cs typeface="Calibri"/>
              </a:rPr>
              <a:t>familiariser avec 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un sport de glisse : le surf</a:t>
            </a:r>
            <a:endParaRPr lang="fr-FR" sz="1100" dirty="0">
              <a:solidFill>
                <a:srgbClr val="0070C0"/>
              </a:solidFill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Prendre </a:t>
            </a:r>
            <a:r>
              <a:rPr lang="fr-FR" sz="1050" dirty="0">
                <a:ea typeface="Lucida Sans Unicode"/>
                <a:cs typeface="Calibri"/>
              </a:rPr>
              <a:t>conscience des enjeux 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de la protection</a:t>
            </a:r>
            <a:r>
              <a:rPr lang="fr-FR" sz="1050" dirty="0">
                <a:solidFill>
                  <a:srgbClr val="0070C0"/>
                </a:solidFill>
                <a:ea typeface="Lucida Sans Unicode"/>
                <a:cs typeface="Calibri"/>
              </a:rPr>
              <a:t> </a:t>
            </a:r>
            <a:r>
              <a:rPr lang="fr-FR" sz="1050" dirty="0">
                <a:ea typeface="Lucida Sans Unicode"/>
                <a:cs typeface="Calibri"/>
              </a:rPr>
              <a:t>des espèces et les milieux</a:t>
            </a:r>
            <a:endParaRPr lang="fr-FR" sz="11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Découvrir </a:t>
            </a:r>
            <a:r>
              <a:rPr lang="fr-FR" sz="1050" dirty="0">
                <a:solidFill>
                  <a:srgbClr val="0070C0"/>
                </a:solidFill>
                <a:ea typeface="Lucida Sans Unicode"/>
                <a:cs typeface="Calibri"/>
              </a:rPr>
              <a:t>différentes formes de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 vie animale </a:t>
            </a:r>
            <a:r>
              <a:rPr lang="fr-FR" sz="1050" dirty="0">
                <a:solidFill>
                  <a:srgbClr val="0070C0"/>
                </a:solidFill>
                <a:ea typeface="Lucida Sans Unicode"/>
                <a:cs typeface="Calibri"/>
              </a:rPr>
              <a:t>et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 végétale locales </a:t>
            </a:r>
            <a:endParaRPr lang="fr-FR" sz="1100" dirty="0" smtClean="0">
              <a:solidFill>
                <a:srgbClr val="0070C0"/>
              </a:solidFill>
              <a:latin typeface="Trebuchet MS"/>
              <a:ea typeface="Lucida Sans Unicode"/>
              <a:cs typeface="Times New Roman"/>
            </a:endParaRPr>
          </a:p>
          <a:p>
            <a:r>
              <a:rPr lang="fr-FR" sz="1050" b="1" dirty="0" smtClean="0">
                <a:solidFill>
                  <a:srgbClr val="0070C0"/>
                </a:solidFill>
                <a:ea typeface="Lucida Sans Unicode"/>
                <a:cs typeface="Calibri"/>
              </a:rPr>
              <a:t>- Connaitre et prévenir des dangers de la mer</a:t>
            </a:r>
            <a:r>
              <a:rPr lang="fr-FR" sz="1050" b="1" dirty="0" smtClean="0">
                <a:solidFill>
                  <a:srgbClr val="0070C0"/>
                </a:solidFill>
              </a:rPr>
              <a:t> </a:t>
            </a:r>
          </a:p>
          <a:p>
            <a:r>
              <a:rPr lang="fr-FR" sz="1050" dirty="0" smtClean="0">
                <a:ea typeface="Lucida Sans Unicode"/>
                <a:cs typeface="Calibri"/>
              </a:rPr>
              <a:t>- Faire </a:t>
            </a:r>
            <a:r>
              <a:rPr lang="fr-FR" sz="1050" dirty="0">
                <a:ea typeface="Lucida Sans Unicode"/>
                <a:cs typeface="Calibri"/>
              </a:rPr>
              <a:t>l’expérience du Vivre Ensemble</a:t>
            </a:r>
          </a:p>
          <a:p>
            <a:endParaRPr lang="fr-FR" sz="105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classe/ Energie 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Energie solaire , hydraulique, éoliennes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Fabrique ta ville de demain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énergies ? – C3 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dune du Pilat, un milieu fragile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577" y="258439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896986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61830" y="569118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806969" y="6473259"/>
            <a:ext cx="3789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– Surf et Océan – Séjour sportif </a:t>
            </a:r>
            <a:r>
              <a:rPr lang="fr-FR" sz="14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 </a:t>
            </a:r>
            <a:r>
              <a:rPr lang="fr-FR" sz="12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(</a:t>
            </a:r>
            <a:r>
              <a:rPr lang="fr-FR" sz="1200" b="1" dirty="0">
                <a:solidFill>
                  <a:prstClr val="white"/>
                </a:solidFill>
                <a:latin typeface="Rockwell" panose="02060603020205020403" pitchFamily="18" charset="0"/>
              </a:rPr>
              <a:t>sans bus)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7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7" y="2169121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extérieurs_c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1" y="21583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à coins arrondis 66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à coins arrondis 69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73" name="ZoneTexte 72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Image 80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348</Words>
  <Application>Microsoft Office PowerPoint</Application>
  <PresentationFormat>Affichage à l'écran (4:3)</PresentationFormat>
  <Paragraphs>195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79</cp:revision>
  <cp:lastPrinted>2019-08-08T08:38:29Z</cp:lastPrinted>
  <dcterms:created xsi:type="dcterms:W3CDTF">2019-07-24T08:43:08Z</dcterms:created>
  <dcterms:modified xsi:type="dcterms:W3CDTF">2021-07-29T12:28:52Z</dcterms:modified>
</cp:coreProperties>
</file>