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D848"/>
    <a:srgbClr val="049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Style léger 1 - Accentuation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Style à thème 2 - Accentuation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Style léger 1 - Accentuation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Style léger 1 - Accentuation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A111915-BE36-4E01-A7E5-04B1672EAD32}" styleName="Style léger 2 - Accentuation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Style léger 3 - Accentuation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yle léger 3 - Accentuation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A488322-F2BA-4B5B-9748-0D474271808F}" styleName="Style moyen 3 - 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Style moyen 3 - Accentuation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Style moyen 3 - Accentuation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Style moyen 4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46F890A9-2807-4EBB-B81D-B2AA78EC7F39}" styleName="Style foncé 2 - Accentuation 5/Accentuation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8EC20E35-A176-4012-BC5E-935CFFF8708E}" styleName="Style moyen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Style moyen 1 - Accentuation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992" y="-3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2821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68647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485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2344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1472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144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2256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87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17444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00456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5349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979F-ECF7-4063-ACEB-60EFE2925727}" type="datetimeFigureOut">
              <a:rPr lang="fr-FR" smtClean="0"/>
              <a:t>29/07/2021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6F431E-4EE2-42AE-B579-2B95ABDA416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0237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1.jpeg"/><Relationship Id="rId9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à coins arrondis 15"/>
          <p:cNvSpPr/>
          <p:nvPr/>
        </p:nvSpPr>
        <p:spPr>
          <a:xfrm>
            <a:off x="6306403" y="1412063"/>
            <a:ext cx="2730690" cy="874682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79513" y="44624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</a:t>
            </a:r>
            <a:r>
              <a:rPr lang="fr-FR" sz="2000" b="1" dirty="0" err="1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Buissonnets</a:t>
            </a:r>
            <a:r>
              <a:rPr lang="fr-FR" sz="2000" b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 » </a:t>
            </a:r>
            <a:r>
              <a:rPr lang="fr-FR" sz="1600" b="1" i="1" dirty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(17)</a:t>
            </a:r>
            <a:endParaRPr lang="fr-FR" sz="16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275524" y="527775"/>
            <a:ext cx="4800532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Séjour - Rentrée Scolaire </a:t>
            </a:r>
            <a:endParaRPr lang="fr-FR" sz="12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28869" y="885200"/>
            <a:ext cx="5855299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i="1" dirty="0"/>
              <a:t>Ce séjour permettra de faciliter les échanges, les rencontres et le Faire Ensemble dans une étape très importante  </a:t>
            </a:r>
            <a:r>
              <a:rPr lang="fr-FR" sz="1050" i="1" dirty="0" smtClean="0"/>
              <a:t>de </a:t>
            </a:r>
            <a:r>
              <a:rPr lang="fr-FR" sz="1050" i="1" dirty="0"/>
              <a:t>la scolarité d’un élève : l’entrée au collège ou au lycée. Les diverses activités proposées qu’elles soient </a:t>
            </a:r>
            <a:r>
              <a:rPr lang="fr-FR" sz="1050" i="1" dirty="0" smtClean="0"/>
              <a:t>nautiques</a:t>
            </a:r>
            <a:r>
              <a:rPr lang="fr-FR" sz="1050" i="1" dirty="0"/>
              <a:t>, nature, coopératives impulseront une dynamique de rentrée scolaire dans un environnement </a:t>
            </a:r>
            <a:r>
              <a:rPr lang="fr-FR" sz="1050" i="1" dirty="0" smtClean="0"/>
              <a:t>différent </a:t>
            </a:r>
            <a:r>
              <a:rPr lang="fr-FR" sz="1050" i="1" dirty="0"/>
              <a:t>de l’établissement scolaire. Sorties terrain, ateliers sur centre, challenges, jeux coopératifs… </a:t>
            </a:r>
            <a:r>
              <a:rPr lang="fr-FR" sz="1050" i="1" dirty="0" smtClean="0"/>
              <a:t>permettront </a:t>
            </a:r>
            <a:r>
              <a:rPr lang="fr-FR" sz="1050" i="1" dirty="0"/>
              <a:t>de créer du lien entre élèves et adultes en début d’année pour que </a:t>
            </a:r>
            <a:r>
              <a:rPr lang="fr-FR" sz="1050" i="1" dirty="0" smtClean="0"/>
              <a:t>tous participent </a:t>
            </a:r>
            <a:r>
              <a:rPr lang="fr-FR" sz="1050" i="1" dirty="0"/>
              <a:t>à la future </a:t>
            </a:r>
            <a:r>
              <a:rPr lang="fr-FR" sz="1050" i="1" dirty="0" smtClean="0"/>
              <a:t>cohésion </a:t>
            </a:r>
            <a:r>
              <a:rPr lang="fr-FR" sz="1050" i="1" dirty="0"/>
              <a:t>du groupe de classe dans leur nouvel établissement.</a:t>
            </a:r>
            <a:endParaRPr lang="fr-FR" sz="1050" dirty="0"/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5579408"/>
              </p:ext>
            </p:extLst>
          </p:nvPr>
        </p:nvGraphicFramePr>
        <p:xfrm>
          <a:off x="275524" y="2492896"/>
          <a:ext cx="8616957" cy="38694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2319"/>
                <a:gridCol w="2872319"/>
                <a:gridCol w="2872319"/>
              </a:tblGrid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1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2</a:t>
                      </a:r>
                      <a:endParaRPr lang="fr-FR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200" dirty="0" smtClean="0"/>
                        <a:t>Jour 3</a:t>
                      </a:r>
                      <a:endParaRPr lang="fr-FR" sz="1200" dirty="0"/>
                    </a:p>
                  </a:txBody>
                  <a:tcPr anchor="ctr"/>
                </a:tc>
              </a:tr>
              <a:tr h="1512181">
                <a:tc>
                  <a:txBody>
                    <a:bodyPr/>
                    <a:lstStyle/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Voyage</a:t>
                      </a: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9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 de découverte du centre </a:t>
                      </a:r>
                    </a:p>
                    <a:p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cadre et les espaces de vie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règles de fonctionnement</a:t>
                      </a:r>
                    </a:p>
                    <a:p>
                      <a:pPr marL="0" algn="l" defTabSz="914400" rtl="0" eaLnBrk="1" latinLnBrk="0" hangingPunct="1"/>
                      <a:r>
                        <a:rPr lang="fr-FR" sz="9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 vivre ensemble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Installation</a:t>
                      </a:r>
                    </a:p>
                    <a:p>
                      <a:endParaRPr lang="fr-FR" sz="9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9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Présentation de la semaine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char à voile 1 (1h30)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de compétition Nationale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dirty="0" smtClean="0">
                          <a:effectLst/>
                          <a:highlight>
                            <a:srgbClr val="FFFF00"/>
                          </a:highlight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Contenu :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Direction, vocabulaire, encombrement, slalom, équipement, montage voile,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Acquis :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découverte direction, espace char, entraide et équipe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7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900" i="1" dirty="0" smtClean="0">
                        <a:effectLst/>
                        <a:latin typeface="Trebuchet MS"/>
                        <a:ea typeface="Lucida Sans Unicode"/>
                        <a:cs typeface="Tahoma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8600" algn="l">
                        <a:spcAft>
                          <a:spcPts val="0"/>
                        </a:spcAft>
                        <a:tabLst>
                          <a:tab pos="3200400" algn="l"/>
                          <a:tab pos="228600" algn="l"/>
                        </a:tabLs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Séance char à voile 2 (1h30)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Plage de compétition Nationale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Objectifs 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: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Montage voile, repérer le vent, arrêt, démarrer, propulsion découverte du support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Contenu :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montage du CAV, vocabulaire, repère du vent, gonfler dégonfler voile, arrêt précis en ligne, démarrer, rouler droit, s’arrêter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Acquis :</a:t>
                      </a: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 </a:t>
                      </a: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Gérer le char, placer le char, début d propulsion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00013"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Pique-nique</a:t>
                      </a:r>
                      <a:r>
                        <a:rPr lang="fr-FR" sz="1000" b="1" baseline="0" dirty="0" smtClean="0">
                          <a:solidFill>
                            <a:schemeClr val="tx2"/>
                          </a:solidFill>
                        </a:rPr>
                        <a:t> tiré du sac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 smtClean="0">
                          <a:solidFill>
                            <a:schemeClr val="tx2"/>
                          </a:solidFill>
                        </a:rPr>
                        <a:t>Repas au centre</a:t>
                      </a:r>
                      <a:endParaRPr lang="fr-FR" sz="1000" b="1" dirty="0">
                        <a:solidFill>
                          <a:schemeClr val="tx2"/>
                        </a:solidFill>
                      </a:endParaRPr>
                    </a:p>
                  </a:txBody>
                  <a:tcPr anchor="ctr"/>
                </a:tc>
              </a:tr>
              <a:tr h="1184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Jeux coopératifs (1h30) plage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Citoyenneté – Vivre ensemble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dirty="0" smtClean="0">
                          <a:effectLst/>
                          <a:latin typeface="Trebuchet MS"/>
                          <a:ea typeface="Lucida Sans Unicode"/>
                          <a:cs typeface="Times New Roman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S’initier à l’écoute active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Créer collectivement 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Apprendre la coopération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Nature au service de l’homme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x-none" sz="900" i="1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Histoire du site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900" b="1" i="1" kern="1200" dirty="0" smtClean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Déplacement à pied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Bef>
                          <a:spcPts val="25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village typique de Talmont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Plus beau village de France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105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57175" algn="l"/>
                        </a:tabLst>
                      </a:pPr>
                      <a:r>
                        <a:rPr lang="fr-FR" sz="9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Rallye découverte par équipe sous forme d’enquêtes : histoire du village, son église, ses ruelles, lecture de paysage…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5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5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Déplacement bus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 port de pêche de Royan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900" b="1" i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Activité humaine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Sous forme d’enquête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Les principales installations portuaires</a:t>
                      </a:r>
                      <a:b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Chalutiers, fileyeurs et outils de pêche</a:t>
                      </a:r>
                      <a:b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</a:br>
                      <a:r>
                        <a:rPr lang="fr-FR" sz="1000" i="1" dirty="0" smtClean="0">
                          <a:effectLst/>
                          <a:latin typeface="+mn-lt"/>
                          <a:ea typeface="Lucida Sans Unicode"/>
                          <a:cs typeface="Calibri"/>
                        </a:rPr>
                        <a:t>La pêche : une activité économique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8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b="0" i="0" dirty="0" smtClean="0">
                        <a:solidFill>
                          <a:schemeClr val="dk1"/>
                        </a:solidFill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100" b="1" i="1" dirty="0" smtClean="0">
                          <a:solidFill>
                            <a:srgbClr val="C00000"/>
                          </a:solidFill>
                          <a:effectLst/>
                          <a:latin typeface="+mn-lt"/>
                          <a:ea typeface="Lucida Sans Unicode"/>
                          <a:cs typeface="Calibri"/>
                        </a:rPr>
                        <a:t> </a:t>
                      </a:r>
                      <a:endParaRPr lang="fr-FR" sz="1100" dirty="0" smtClean="0">
                        <a:effectLst/>
                        <a:latin typeface="Trebuchet MS"/>
                        <a:ea typeface="Lucida Sans Unicode"/>
                        <a:cs typeface="Times New Roman"/>
                      </a:endParaRPr>
                    </a:p>
                    <a:p>
                      <a:r>
                        <a:rPr lang="fr-FR" sz="900" b="1" i="1" kern="1200" dirty="0" smtClean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rPr>
                        <a:t>Retour école</a:t>
                      </a:r>
                      <a:endParaRPr lang="fr-FR" sz="900" b="1" i="1" kern="1200" dirty="0">
                        <a:solidFill>
                          <a:schemeClr val="tx2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203516" y="2132856"/>
            <a:ext cx="5688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Exemple de séjour modulable </a:t>
            </a:r>
            <a:r>
              <a:rPr lang="fr-FR" sz="1400" dirty="0" smtClean="0"/>
              <a:t>– </a:t>
            </a:r>
            <a:r>
              <a:rPr lang="fr-FR" sz="1400" b="1" dirty="0">
                <a:solidFill>
                  <a:srgbClr val="C00000"/>
                </a:solidFill>
              </a:rPr>
              <a:t>3</a:t>
            </a:r>
            <a:r>
              <a:rPr lang="fr-FR" sz="1400" b="1" dirty="0" smtClean="0">
                <a:solidFill>
                  <a:srgbClr val="C00000"/>
                </a:solidFill>
              </a:rPr>
              <a:t> jours </a:t>
            </a:r>
            <a:r>
              <a:rPr lang="fr-FR" sz="1400" dirty="0" smtClean="0"/>
              <a:t>– </a:t>
            </a:r>
            <a:r>
              <a:rPr lang="fr-FR" sz="1400" i="1" dirty="0" smtClean="0"/>
              <a:t>Cycles 2, 3 &amp; collège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6372200" y="1412775"/>
            <a:ext cx="2486001" cy="8617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 smtClean="0">
                <a:solidFill>
                  <a:schemeClr val="accent1"/>
                </a:solidFill>
              </a:rPr>
              <a:t>Les + </a:t>
            </a:r>
          </a:p>
          <a:p>
            <a:r>
              <a:rPr lang="fr-FR" sz="1000" dirty="0" smtClean="0"/>
              <a:t>- Projet accompagné et personnalisé </a:t>
            </a:r>
          </a:p>
          <a:p>
            <a:r>
              <a:rPr lang="fr-FR" sz="1000" dirty="0" smtClean="0"/>
              <a:t>- Espace Enseignant / DSDEN en ligne  </a:t>
            </a:r>
          </a:p>
          <a:p>
            <a:r>
              <a:rPr lang="fr-FR" sz="1000" dirty="0" smtClean="0"/>
              <a:t>- Aide au montage du dossier administratif</a:t>
            </a:r>
          </a:p>
          <a:p>
            <a:r>
              <a:rPr lang="fr-FR" sz="1000" dirty="0" smtClean="0"/>
              <a:t>- Encadrement spécialisé environnement  </a:t>
            </a:r>
            <a:endParaRPr lang="fr-FR" sz="1000" dirty="0"/>
          </a:p>
        </p:txBody>
      </p:sp>
      <p:pic>
        <p:nvPicPr>
          <p:cNvPr id="17" name="Imag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1253" y="6306324"/>
            <a:ext cx="1045840" cy="502493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563888" y="6463789"/>
            <a:ext cx="37444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20" name="ZoneTexte 19"/>
          <p:cNvSpPr txBox="1"/>
          <p:nvPr/>
        </p:nvSpPr>
        <p:spPr>
          <a:xfrm>
            <a:off x="275524" y="6494566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ea typeface="Calibri"/>
              </a:rPr>
              <a:t>05 35 38 98 11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" name="Rectangle à coins arrondis 17"/>
          <p:cNvSpPr/>
          <p:nvPr/>
        </p:nvSpPr>
        <p:spPr>
          <a:xfrm>
            <a:off x="6290826" y="160517"/>
            <a:ext cx="2730690" cy="1169551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fr-FR" sz="1000" b="1" dirty="0" smtClean="0">
              <a:solidFill>
                <a:schemeClr val="accent1"/>
              </a:solidFill>
            </a:endParaRPr>
          </a:p>
          <a:p>
            <a:endParaRPr lang="fr-FR" sz="1000" b="1" dirty="0">
              <a:solidFill>
                <a:schemeClr val="accent1"/>
              </a:solidFill>
            </a:endParaRPr>
          </a:p>
          <a:p>
            <a:r>
              <a:rPr lang="fr-FR" sz="1100" b="1" dirty="0" smtClean="0"/>
              <a:t>pour </a:t>
            </a:r>
            <a:r>
              <a:rPr lang="fr-FR" sz="1100" b="1" dirty="0"/>
              <a:t>3 classes N° 178303  </a:t>
            </a:r>
          </a:p>
          <a:p>
            <a:endParaRPr lang="fr-FR" sz="1000" dirty="0">
              <a:solidFill>
                <a:schemeClr val="tx1"/>
              </a:solidFill>
            </a:endParaRPr>
          </a:p>
          <a:p>
            <a:endParaRPr lang="fr-FR" sz="1000" dirty="0">
              <a:solidFill>
                <a:schemeClr val="tx1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6367586" y="160518"/>
            <a:ext cx="2486001" cy="11695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sz="1000" b="1" dirty="0">
                <a:solidFill>
                  <a:srgbClr val="0070C0"/>
                </a:solidFill>
              </a:rPr>
              <a:t>Agrément Education Nationale : </a:t>
            </a:r>
            <a:r>
              <a:rPr lang="fr-FR" sz="1000" dirty="0"/>
              <a:t>délivré le </a:t>
            </a:r>
            <a:r>
              <a:rPr lang="fr-FR" sz="1000" dirty="0" smtClean="0"/>
              <a:t>12/12/2017 </a:t>
            </a:r>
            <a:r>
              <a:rPr lang="fr-FR" sz="1000" dirty="0"/>
              <a:t>-  4 classes - Dont 1 classe maternelle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Capacité : </a:t>
            </a:r>
            <a:r>
              <a:rPr lang="fr-FR" sz="1000" dirty="0"/>
              <a:t>114</a:t>
            </a:r>
            <a:r>
              <a:rPr lang="fr-FR" sz="1000" b="1" dirty="0"/>
              <a:t> </a:t>
            </a:r>
            <a:r>
              <a:rPr lang="fr-FR" sz="1000" dirty="0"/>
              <a:t>places  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Hébergement :</a:t>
            </a:r>
            <a:r>
              <a:rPr lang="fr-FR" sz="1000" dirty="0">
                <a:solidFill>
                  <a:srgbClr val="0070C0"/>
                </a:solidFill>
              </a:rPr>
              <a:t> </a:t>
            </a:r>
            <a:r>
              <a:rPr lang="fr-FR" sz="1000" dirty="0"/>
              <a:t>chambres de 2 à 8 lits </a:t>
            </a:r>
          </a:p>
          <a:p>
            <a:r>
              <a:rPr lang="fr-FR" sz="1000" dirty="0"/>
              <a:t>Sanitaires complets - dans les chambres</a:t>
            </a:r>
          </a:p>
          <a:p>
            <a:r>
              <a:rPr lang="fr-FR" sz="1000" b="1" dirty="0">
                <a:solidFill>
                  <a:srgbClr val="0070C0"/>
                </a:solidFill>
              </a:rPr>
              <a:t>Situation : </a:t>
            </a:r>
            <a:r>
              <a:rPr lang="fr-FR" sz="1000" dirty="0" smtClean="0"/>
              <a:t>accès direct à la plage</a:t>
            </a:r>
            <a:endParaRPr lang="fr-FR" sz="1000" dirty="0"/>
          </a:p>
        </p:txBody>
      </p:sp>
    </p:spTree>
    <p:extLst>
      <p:ext uri="{BB962C8B-B14F-4D97-AF65-F5344CB8AC3E}">
        <p14:creationId xmlns:p14="http://schemas.microsoft.com/office/powerpoint/2010/main" val="256311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à coins arrondis 12"/>
          <p:cNvSpPr/>
          <p:nvPr/>
        </p:nvSpPr>
        <p:spPr>
          <a:xfrm>
            <a:off x="196399" y="811096"/>
            <a:ext cx="5256584" cy="1146468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ZoneTexte 3"/>
          <p:cNvSpPr txBox="1"/>
          <p:nvPr/>
        </p:nvSpPr>
        <p:spPr>
          <a:xfrm>
            <a:off x="328365" y="811096"/>
            <a:ext cx="482453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solidFill>
                  <a:schemeClr val="tx2"/>
                </a:solidFill>
                <a:latin typeface="Rockwell" panose="02060603020205020403" pitchFamily="18" charset="0"/>
              </a:rPr>
              <a:t>Objectifs pédagogiques </a:t>
            </a:r>
            <a:r>
              <a:rPr lang="fr-FR" sz="1600" b="1" dirty="0" smtClean="0">
                <a:solidFill>
                  <a:schemeClr val="tx2"/>
                </a:solidFill>
                <a:latin typeface="Rockwell" panose="02060603020205020403" pitchFamily="18" charset="0"/>
              </a:rPr>
              <a:t>du séjour :</a:t>
            </a:r>
          </a:p>
          <a:p>
            <a:r>
              <a:rPr lang="fr-FR" sz="1050" b="1" dirty="0">
                <a:solidFill>
                  <a:schemeClr val="tx2"/>
                </a:solidFill>
              </a:rPr>
              <a:t>Renforcer la cohésion du groupe </a:t>
            </a:r>
            <a:r>
              <a:rPr lang="fr-FR" sz="1050" dirty="0"/>
              <a:t>classe</a:t>
            </a:r>
          </a:p>
          <a:p>
            <a:r>
              <a:rPr lang="fr-FR" sz="1050" b="1" dirty="0">
                <a:solidFill>
                  <a:schemeClr val="tx2"/>
                </a:solidFill>
              </a:rPr>
              <a:t>Se découvrir autrement</a:t>
            </a:r>
            <a:r>
              <a:rPr lang="fr-FR" sz="1050" dirty="0"/>
              <a:t>, dans un autre contexte</a:t>
            </a:r>
          </a:p>
          <a:p>
            <a:r>
              <a:rPr lang="fr-FR" sz="1050" b="1" dirty="0">
                <a:solidFill>
                  <a:schemeClr val="tx2"/>
                </a:solidFill>
              </a:rPr>
              <a:t>Créer des liens entre adultes et élèves</a:t>
            </a:r>
          </a:p>
          <a:p>
            <a:r>
              <a:rPr lang="fr-FR" sz="1050" dirty="0"/>
              <a:t>Rencontrer différents milieux : littoral, lac, zones humides, forêt</a:t>
            </a:r>
            <a:r>
              <a:rPr lang="fr-FR" sz="1050" dirty="0" smtClean="0"/>
              <a:t>…</a:t>
            </a:r>
          </a:p>
          <a:p>
            <a:pPr lvl="0"/>
            <a:r>
              <a:rPr lang="fr-FR" sz="1050" dirty="0">
                <a:ea typeface="Lucida Sans Unicode"/>
                <a:cs typeface="Arial"/>
              </a:rPr>
              <a:t>Faire l’expérience du Vivre Ensemble</a:t>
            </a:r>
          </a:p>
          <a:p>
            <a:endParaRPr lang="fr-FR" sz="1050" dirty="0">
              <a:effectLst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222566" y="2169121"/>
            <a:ext cx="2731796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dirty="0">
                <a:solidFill>
                  <a:schemeClr val="bg1"/>
                </a:solidFill>
                <a:latin typeface="Rockwell" panose="02060603020205020403" pitchFamily="18" charset="0"/>
              </a:rPr>
              <a:t> </a:t>
            </a:r>
            <a:r>
              <a:rPr lang="fr-FR" sz="14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   Autres activités possibles : </a:t>
            </a:r>
            <a:endParaRPr lang="fr-FR" sz="1400" dirty="0">
              <a:solidFill>
                <a:schemeClr val="bg1"/>
              </a:solidFill>
              <a:latin typeface="Rockwell" panose="02060603020205020403" pitchFamily="18" charset="0"/>
            </a:endParaRPr>
          </a:p>
        </p:txBody>
      </p:sp>
      <p:sp>
        <p:nvSpPr>
          <p:cNvPr id="15" name="ZoneTexte 14"/>
          <p:cNvSpPr txBox="1"/>
          <p:nvPr/>
        </p:nvSpPr>
        <p:spPr>
          <a:xfrm>
            <a:off x="278623" y="2812200"/>
            <a:ext cx="26887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Sorties terrain 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 smtClean="0"/>
              <a:t>Balade – Côte sauvage – C2-C3-C</a:t>
            </a:r>
          </a:p>
          <a:p>
            <a:r>
              <a:rPr lang="fr-FR" sz="1000" dirty="0" smtClean="0"/>
              <a:t>Estran </a:t>
            </a:r>
            <a:r>
              <a:rPr lang="fr-FR" sz="1000" dirty="0"/>
              <a:t>rocheux à marée basse – C2-C3-C</a:t>
            </a:r>
          </a:p>
          <a:p>
            <a:r>
              <a:rPr lang="fr-FR" sz="1000" dirty="0" err="1"/>
              <a:t>Land’Art</a:t>
            </a:r>
            <a:r>
              <a:rPr lang="fr-FR" sz="1000" dirty="0"/>
              <a:t> – C2-C3</a:t>
            </a:r>
          </a:p>
          <a:p>
            <a:r>
              <a:rPr lang="fr-FR" sz="1000" dirty="0"/>
              <a:t>Le monde caché de la forêt– C2-C3</a:t>
            </a:r>
          </a:p>
          <a:p>
            <a:r>
              <a:rPr lang="fr-FR" sz="1000" dirty="0"/>
              <a:t>Petites bêtes de la litière – C2-C3</a:t>
            </a:r>
          </a:p>
          <a:p>
            <a:r>
              <a:rPr lang="fr-FR" sz="1000" dirty="0"/>
              <a:t>Paysages et poissons de l’estuaire – C2-C3</a:t>
            </a:r>
          </a:p>
          <a:p>
            <a:r>
              <a:rPr lang="fr-FR" sz="1000" dirty="0" smtClean="0"/>
              <a:t>Plage au bout des doigts - C1</a:t>
            </a:r>
          </a:p>
          <a:p>
            <a:r>
              <a:rPr lang="fr-FR" sz="1000" dirty="0" smtClean="0"/>
              <a:t>Plage </a:t>
            </a:r>
            <a:r>
              <a:rPr lang="fr-FR" sz="1000" dirty="0"/>
              <a:t>et paysages de Saint Georges – C2-C3</a:t>
            </a:r>
          </a:p>
          <a:p>
            <a:r>
              <a:rPr lang="fr-FR" sz="1000" dirty="0" smtClean="0"/>
              <a:t>La Nature émoi - C2 –C3</a:t>
            </a:r>
          </a:p>
          <a:p>
            <a:r>
              <a:rPr lang="fr-FR" sz="1000" dirty="0" smtClean="0"/>
              <a:t>Sentier </a:t>
            </a:r>
            <a:r>
              <a:rPr lang="fr-FR" sz="1000" dirty="0"/>
              <a:t>côtier et Falaises de </a:t>
            </a:r>
            <a:r>
              <a:rPr lang="fr-FR" sz="1000" dirty="0" err="1"/>
              <a:t>Suzac</a:t>
            </a:r>
            <a:r>
              <a:rPr lang="fr-FR" sz="1000" dirty="0"/>
              <a:t> – </a:t>
            </a:r>
            <a:r>
              <a:rPr lang="fr-FR" sz="1000" dirty="0" smtClean="0"/>
              <a:t>C2-C3</a:t>
            </a:r>
          </a:p>
          <a:p>
            <a:endParaRPr lang="fr-FR" sz="800" dirty="0" smtClean="0"/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Activités sportives</a:t>
            </a:r>
            <a:endParaRPr lang="fr-FR" sz="1100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000" dirty="0"/>
              <a:t>Char à voile – C2-C3- C</a:t>
            </a:r>
          </a:p>
          <a:p>
            <a:r>
              <a:rPr lang="fr-FR" sz="1000" dirty="0"/>
              <a:t>Jeux coopératifs Basques –C2-C3-C</a:t>
            </a:r>
          </a:p>
          <a:p>
            <a:r>
              <a:rPr lang="fr-FR" sz="1000" dirty="0" smtClean="0"/>
              <a:t>Voile </a:t>
            </a:r>
            <a:r>
              <a:rPr lang="fr-FR" sz="1000" dirty="0"/>
              <a:t>– </a:t>
            </a:r>
            <a:r>
              <a:rPr lang="fr-FR" sz="1000" dirty="0" smtClean="0"/>
              <a:t>C3-C</a:t>
            </a:r>
            <a:endParaRPr lang="fr-FR" sz="1050" dirty="0"/>
          </a:p>
        </p:txBody>
      </p:sp>
      <p:sp>
        <p:nvSpPr>
          <p:cNvPr id="16" name="ZoneTexte 15"/>
          <p:cNvSpPr txBox="1"/>
          <p:nvPr/>
        </p:nvSpPr>
        <p:spPr>
          <a:xfrm>
            <a:off x="2856616" y="2927616"/>
            <a:ext cx="2867511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Vivre </a:t>
            </a:r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Ensemble</a:t>
            </a:r>
          </a:p>
          <a:p>
            <a:pPr lvl="0"/>
            <a:r>
              <a:rPr lang="fr-FR" sz="900" dirty="0"/>
              <a:t>Agir maintenant pour demain - C3, C</a:t>
            </a:r>
          </a:p>
          <a:p>
            <a:pPr lvl="0"/>
            <a:r>
              <a:rPr lang="fr-FR" sz="900" dirty="0"/>
              <a:t>Compréhension mutuelle - C3, C</a:t>
            </a:r>
          </a:p>
          <a:p>
            <a:pPr lvl="0"/>
            <a:r>
              <a:rPr lang="fr-FR" sz="900" dirty="0"/>
              <a:t>Moi et mon groupe classe - C3, C</a:t>
            </a:r>
          </a:p>
          <a:p>
            <a:pPr lvl="0"/>
            <a:r>
              <a:rPr lang="fr-FR" sz="900" dirty="0"/>
              <a:t>Temps boussole  - C3, C</a:t>
            </a:r>
          </a:p>
          <a:p>
            <a:endParaRPr lang="fr-FR" sz="800" b="1" dirty="0">
              <a:solidFill>
                <a:schemeClr val="accent1">
                  <a:lumMod val="75000"/>
                </a:schemeClr>
              </a:solidFill>
              <a:latin typeface="Rockwell" panose="02060603020205020403" pitchFamily="18" charset="0"/>
            </a:endParaRPr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Temps de classe</a:t>
            </a:r>
          </a:p>
          <a:p>
            <a:r>
              <a:rPr lang="fr-FR" sz="900" dirty="0"/>
              <a:t>Courants marins – C2-C3</a:t>
            </a:r>
          </a:p>
          <a:p>
            <a:r>
              <a:rPr lang="fr-FR" sz="900" dirty="0"/>
              <a:t>Défis Hydraulique - Solaire - Eoliens – C3</a:t>
            </a:r>
          </a:p>
          <a:p>
            <a:r>
              <a:rPr lang="fr-FR" sz="900" dirty="0"/>
              <a:t>Oiseau : Qui es –tu ? – C1- C2-C3</a:t>
            </a:r>
          </a:p>
          <a:p>
            <a:r>
              <a:rPr lang="fr-FR" sz="900" dirty="0"/>
              <a:t>Ta ville de demain - C2-C3</a:t>
            </a:r>
          </a:p>
          <a:p>
            <a:r>
              <a:rPr lang="fr-FR" sz="900" dirty="0"/>
              <a:t>Vous avez dit Biodiversité ? – C2-C3</a:t>
            </a:r>
          </a:p>
          <a:p>
            <a:endParaRPr lang="fr-FR" sz="800" b="1" dirty="0">
              <a:solidFill>
                <a:schemeClr val="accent1"/>
              </a:solidFill>
            </a:endParaRPr>
          </a:p>
          <a:p>
            <a:r>
              <a:rPr lang="fr-FR" sz="1100" b="1" dirty="0">
                <a:solidFill>
                  <a:schemeClr val="accent1">
                    <a:lumMod val="75000"/>
                  </a:schemeClr>
                </a:solidFill>
                <a:latin typeface="Rockwell" panose="02060603020205020403" pitchFamily="18" charset="0"/>
              </a:rPr>
              <a:t>Sites – Activités humaines Patrimoine </a:t>
            </a:r>
            <a:endParaRPr lang="fr-FR" sz="1100" dirty="0"/>
          </a:p>
          <a:p>
            <a:r>
              <a:rPr lang="fr-FR" sz="900" dirty="0"/>
              <a:t>Corderie Royale – </a:t>
            </a:r>
            <a:r>
              <a:rPr lang="fr-FR" sz="900" dirty="0" smtClean="0"/>
              <a:t>C3 </a:t>
            </a:r>
            <a:r>
              <a:rPr lang="fr-FR" sz="900" smtClean="0"/>
              <a:t>- Ostréiculture</a:t>
            </a:r>
            <a:endParaRPr lang="fr-FR" sz="900" dirty="0"/>
          </a:p>
          <a:p>
            <a:r>
              <a:rPr lang="fr-FR" sz="900" dirty="0"/>
              <a:t>Port  de pêche de Royan – C2-C3 – C</a:t>
            </a:r>
          </a:p>
          <a:p>
            <a:r>
              <a:rPr lang="fr-FR" sz="900" dirty="0"/>
              <a:t>Marais salants  - C3 - Village typique de Talmont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26570" y="2569840"/>
            <a:ext cx="35283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900" b="1" i="1" dirty="0" smtClean="0"/>
              <a:t>Cycle 1 : C1 - Cycle </a:t>
            </a:r>
            <a:r>
              <a:rPr lang="fr-FR" sz="900" b="1" i="1" dirty="0"/>
              <a:t>2 et 3 : C2-C3 - Collège : </a:t>
            </a:r>
            <a:r>
              <a:rPr lang="fr-FR" sz="900" b="1" i="1" dirty="0" smtClean="0"/>
              <a:t>C</a:t>
            </a:r>
            <a:endParaRPr lang="fr-FR" sz="900" dirty="0"/>
          </a:p>
        </p:txBody>
      </p:sp>
      <p:pic>
        <p:nvPicPr>
          <p:cNvPr id="1025" name="Image 10" descr="_MRE9160-BorderMaker"/>
          <p:cNvPicPr>
            <a:picLocks noChangeAspect="1" noChangeArrowheads="1"/>
          </p:cNvPicPr>
          <p:nvPr/>
        </p:nvPicPr>
        <p:blipFill>
          <a:blip r:embed="rId2" cstate="print"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181" y="2154301"/>
            <a:ext cx="1140270" cy="74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Image 1" descr="\\Aroeven\classes_decouverte\1- PHOTOS\STRUCTURES\ST_GEORGES\SELECTION_SITE_INTERNET\IMGP4805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4943" y="2148838"/>
            <a:ext cx="1121153" cy="752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Rectangle à coins arrondis 32"/>
          <p:cNvSpPr/>
          <p:nvPr/>
        </p:nvSpPr>
        <p:spPr>
          <a:xfrm>
            <a:off x="226570" y="5465147"/>
            <a:ext cx="5616624" cy="1008112"/>
          </a:xfrm>
          <a:prstGeom prst="roundRect">
            <a:avLst/>
          </a:prstGeom>
          <a:solidFill>
            <a:schemeClr val="accent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ZoneTexte 18"/>
          <p:cNvSpPr txBox="1"/>
          <p:nvPr/>
        </p:nvSpPr>
        <p:spPr>
          <a:xfrm>
            <a:off x="323528" y="5430996"/>
            <a:ext cx="5112568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 smtClean="0">
                <a:solidFill>
                  <a:schemeClr val="bg1"/>
                </a:solidFill>
                <a:latin typeface="Rockwell" panose="02060603020205020403" pitchFamily="18" charset="0"/>
              </a:rPr>
              <a:t>Aux environs </a:t>
            </a:r>
          </a:p>
          <a:p>
            <a:r>
              <a:rPr lang="fr-FR" sz="1000" dirty="0"/>
              <a:t>Sentier des Douaniers de Vaux/Mer à la Grande côte</a:t>
            </a:r>
          </a:p>
          <a:p>
            <a:r>
              <a:rPr lang="fr-FR" sz="1000" dirty="0" smtClean="0"/>
              <a:t>Phare </a:t>
            </a:r>
            <a:r>
              <a:rPr lang="fr-FR" sz="1000" dirty="0"/>
              <a:t>de Cordouan et de la Courbe</a:t>
            </a:r>
          </a:p>
          <a:p>
            <a:r>
              <a:rPr lang="fr-FR" sz="1000" dirty="0" smtClean="0"/>
              <a:t>Aquarium de la Rochelle, Corderie Royale de Rochefort</a:t>
            </a:r>
          </a:p>
          <a:p>
            <a:r>
              <a:rPr lang="fr-FR" sz="1000" dirty="0" smtClean="0"/>
              <a:t>Citée de l’huîtres de Marennes Oléron, les marais  salants de l’île Madame ou l’île d’Oléron</a:t>
            </a:r>
          </a:p>
        </p:txBody>
      </p:sp>
      <p:pic>
        <p:nvPicPr>
          <p:cNvPr id="31" name="Image 3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6304304"/>
            <a:ext cx="1045840" cy="502493"/>
          </a:xfrm>
          <a:prstGeom prst="rect">
            <a:avLst/>
          </a:prstGeom>
        </p:spPr>
      </p:pic>
      <p:sp>
        <p:nvSpPr>
          <p:cNvPr id="34" name="ZoneTexte 33"/>
          <p:cNvSpPr txBox="1"/>
          <p:nvPr/>
        </p:nvSpPr>
        <p:spPr>
          <a:xfrm>
            <a:off x="3662316" y="6473259"/>
            <a:ext cx="393402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i="1" dirty="0" smtClean="0"/>
              <a:t>Association Régionale des Œuvres Educatives et de Vacances de l’Education Nationale</a:t>
            </a:r>
            <a:endParaRPr lang="fr-FR" sz="800" i="1" dirty="0"/>
          </a:p>
        </p:txBody>
      </p:sp>
      <p:sp>
        <p:nvSpPr>
          <p:cNvPr id="35" name="ZoneTexte 34"/>
          <p:cNvSpPr txBox="1"/>
          <p:nvPr/>
        </p:nvSpPr>
        <p:spPr>
          <a:xfrm>
            <a:off x="247516" y="6452934"/>
            <a:ext cx="43964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>
                <a:ea typeface="Calibri"/>
              </a:rPr>
              <a:t>05 35 38 98 11 </a:t>
            </a:r>
            <a:r>
              <a:rPr lang="fr-FR" sz="1200" b="1" smtClean="0">
                <a:solidFill>
                  <a:schemeClr val="bg1">
                    <a:lumMod val="50000"/>
                  </a:schemeClr>
                </a:solidFill>
              </a:rPr>
              <a:t>// </a:t>
            </a:r>
            <a:r>
              <a:rPr lang="fr-FR" sz="1200" b="1" dirty="0" smtClean="0">
                <a:solidFill>
                  <a:schemeClr val="bg1">
                    <a:lumMod val="50000"/>
                  </a:schemeClr>
                </a:solidFill>
              </a:rPr>
              <a:t>ecole@aroeven-bordeaux.fr</a:t>
            </a:r>
            <a:endParaRPr lang="fr-FR" sz="1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262574" y="428481"/>
            <a:ext cx="5317538" cy="30777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1400" b="1" dirty="0">
                <a:solidFill>
                  <a:schemeClr val="bg1"/>
                </a:solidFill>
                <a:latin typeface="Rockwell" panose="02060603020205020403" pitchFamily="18" charset="0"/>
              </a:rPr>
              <a:t>Classe – Séjour - Rentrée Scolaire </a:t>
            </a:r>
          </a:p>
        </p:txBody>
      </p:sp>
      <p:sp>
        <p:nvSpPr>
          <p:cNvPr id="36" name="ZoneTexte 35"/>
          <p:cNvSpPr txBox="1"/>
          <p:nvPr/>
        </p:nvSpPr>
        <p:spPr>
          <a:xfrm>
            <a:off x="201913" y="62769"/>
            <a:ext cx="5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Centre « Les Buissonnets » </a:t>
            </a:r>
            <a:r>
              <a:rPr lang="fr-FR" sz="1600" b="1" i="1" dirty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– </a:t>
            </a:r>
            <a:r>
              <a:rPr lang="fr-FR" sz="1600" b="1" i="1" dirty="0" smtClean="0">
                <a:solidFill>
                  <a:schemeClr val="tx2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Saint-Georges-de-Didonne </a:t>
            </a:r>
            <a:endParaRPr lang="fr-FR" sz="1600" b="1" i="1" dirty="0">
              <a:solidFill>
                <a:schemeClr val="tx2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>
          <a:xfrm>
            <a:off x="6004600" y="4228365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Rectangle à coins arrondis 38"/>
          <p:cNvSpPr/>
          <p:nvPr/>
        </p:nvSpPr>
        <p:spPr>
          <a:xfrm>
            <a:off x="5989185" y="2185055"/>
            <a:ext cx="2772000" cy="896513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0" name="Rectangle à coins arrondis 39"/>
          <p:cNvSpPr/>
          <p:nvPr/>
        </p:nvSpPr>
        <p:spPr>
          <a:xfrm>
            <a:off x="6002934" y="3201568"/>
            <a:ext cx="277200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1" name="Rectangle à coins arrondis 40"/>
          <p:cNvSpPr/>
          <p:nvPr/>
        </p:nvSpPr>
        <p:spPr>
          <a:xfrm>
            <a:off x="5999405" y="1159397"/>
            <a:ext cx="2730690" cy="90000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à coins arrondis 41"/>
          <p:cNvSpPr/>
          <p:nvPr/>
        </p:nvSpPr>
        <p:spPr>
          <a:xfrm>
            <a:off x="6008130" y="5229017"/>
            <a:ext cx="2772000" cy="923330"/>
          </a:xfrm>
          <a:prstGeom prst="roundRect">
            <a:avLst/>
          </a:prstGeom>
          <a:solidFill>
            <a:schemeClr val="bg1"/>
          </a:solidFill>
          <a:ln w="952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ZoneTexte 42"/>
          <p:cNvSpPr txBox="1"/>
          <p:nvPr/>
        </p:nvSpPr>
        <p:spPr>
          <a:xfrm>
            <a:off x="6072048" y="4272465"/>
            <a:ext cx="2546161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« Espaces de vie &amp; Vivre Ensemble  » </a:t>
            </a:r>
          </a:p>
          <a:p>
            <a:pPr lvl="0"/>
            <a:r>
              <a:rPr lang="fr-FR" sz="1000" dirty="0">
                <a:solidFill>
                  <a:prstClr val="black"/>
                </a:solidFill>
              </a:rPr>
              <a:t>S’approprier et apprendre à partager de nouveaux espaces, de nouvelles règles de fonctionnement, </a:t>
            </a:r>
          </a:p>
          <a:p>
            <a:endParaRPr lang="fr-FR" sz="1000" dirty="0"/>
          </a:p>
        </p:txBody>
      </p:sp>
      <p:sp>
        <p:nvSpPr>
          <p:cNvPr id="44" name="ZoneTexte 43"/>
          <p:cNvSpPr txBox="1"/>
          <p:nvPr/>
        </p:nvSpPr>
        <p:spPr>
          <a:xfrm>
            <a:off x="6063793" y="2174800"/>
            <a:ext cx="268874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Alimentation &amp; gaspillage 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Mieux gérer et trier les déchets, limiter les emballages plastiques…alterner repas avec et sans viande ni poisson par séjour. </a:t>
            </a:r>
          </a:p>
        </p:txBody>
      </p:sp>
      <p:sp>
        <p:nvSpPr>
          <p:cNvPr id="45" name="ZoneTexte 44"/>
          <p:cNvSpPr txBox="1"/>
          <p:nvPr/>
        </p:nvSpPr>
        <p:spPr>
          <a:xfrm>
            <a:off x="6018640" y="3217195"/>
            <a:ext cx="26887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Education &amp; empathie »</a:t>
            </a:r>
            <a:r>
              <a:rPr lang="fr-FR" sz="1100" dirty="0">
                <a:solidFill>
                  <a:prstClr val="black"/>
                </a:solidFill>
              </a:rPr>
              <a:t> </a:t>
            </a:r>
            <a:r>
              <a:rPr lang="fr-FR" sz="900" dirty="0">
                <a:solidFill>
                  <a:srgbClr val="000000"/>
                </a:solidFill>
                <a:ea typeface="Times New Roman"/>
                <a:cs typeface="Calibri"/>
              </a:rPr>
              <a:t>Développer des compétences psycho sociales . Expérimenter les liens qui existent entre notre bien-être et celui des autres. A</a:t>
            </a:r>
            <a:r>
              <a:rPr lang="fr-FR" sz="900" dirty="0">
                <a:solidFill>
                  <a:prstClr val="black"/>
                </a:solidFill>
              </a:rPr>
              <a:t>pprendre à écouter , à travailler en équipe, à être et agir collectivement…</a:t>
            </a:r>
            <a:endParaRPr lang="fr-FR" sz="1200" b="1" dirty="0">
              <a:solidFill>
                <a:srgbClr val="1F497D"/>
              </a:solidFill>
              <a:latin typeface="Rockwell" panose="02060603020205020403" pitchFamily="18" charset="0"/>
            </a:endParaRPr>
          </a:p>
        </p:txBody>
      </p:sp>
      <p:sp>
        <p:nvSpPr>
          <p:cNvPr id="46" name="ZoneTexte 45"/>
          <p:cNvSpPr txBox="1"/>
          <p:nvPr/>
        </p:nvSpPr>
        <p:spPr>
          <a:xfrm>
            <a:off x="6025838" y="1182234"/>
            <a:ext cx="2650569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«Education à l’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 </a:t>
            </a:r>
            <a:r>
              <a:rPr lang="fr-FR" sz="1100" b="1" dirty="0" smtClean="0">
                <a:solidFill>
                  <a:srgbClr val="1F497D"/>
                </a:solidFill>
                <a:latin typeface="Rockwell" panose="02060603020205020403" pitchFamily="18" charset="0"/>
              </a:rPr>
              <a:t>Environnement » </a:t>
            </a:r>
            <a:r>
              <a:rPr lang="fr-FR" sz="1000" dirty="0" smtClean="0">
                <a:solidFill>
                  <a:prstClr val="black"/>
                </a:solidFill>
              </a:rPr>
              <a:t>sur </a:t>
            </a:r>
            <a:r>
              <a:rPr lang="fr-FR" sz="1000" dirty="0">
                <a:solidFill>
                  <a:prstClr val="black"/>
                </a:solidFill>
              </a:rPr>
              <a:t>les impacts de nos attitudes et comportements, sur notre capacité à agir pour préserver notre planète et contribuer à l’objectif   «Demain 2030 »…</a:t>
            </a:r>
          </a:p>
        </p:txBody>
      </p:sp>
      <p:sp>
        <p:nvSpPr>
          <p:cNvPr id="47" name="ZoneTexte 46"/>
          <p:cNvSpPr txBox="1"/>
          <p:nvPr/>
        </p:nvSpPr>
        <p:spPr>
          <a:xfrm>
            <a:off x="6063793" y="5198744"/>
            <a:ext cx="26887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1100" b="1" dirty="0">
                <a:solidFill>
                  <a:srgbClr val="FF0000"/>
                </a:solidFill>
                <a:latin typeface="Rockwell" panose="02060603020205020403" pitchFamily="18" charset="0"/>
              </a:rPr>
              <a:t>Nouveau</a:t>
            </a:r>
            <a:r>
              <a:rPr lang="fr-FR" sz="1100" b="1" dirty="0">
                <a:solidFill>
                  <a:srgbClr val="1F497D"/>
                </a:solidFill>
                <a:latin typeface="Rockwell" panose="02060603020205020403" pitchFamily="18" charset="0"/>
              </a:rPr>
              <a:t> « La relation Homme &amp; Nature» </a:t>
            </a:r>
          </a:p>
          <a:p>
            <a:pPr lvl="0"/>
            <a:r>
              <a:rPr lang="fr-FR" sz="1000" dirty="0">
                <a:solidFill>
                  <a:srgbClr val="000000"/>
                </a:solidFill>
                <a:ea typeface="Times New Roman"/>
                <a:cs typeface="Calibri"/>
              </a:rPr>
              <a:t>Apprendre à écouter ses sensations, émotions corporelles pour découvrir autrement la nature et les êtres vivants</a:t>
            </a:r>
          </a:p>
        </p:txBody>
      </p:sp>
      <p:sp>
        <p:nvSpPr>
          <p:cNvPr id="61" name="ZoneTexte 60"/>
          <p:cNvSpPr txBox="1"/>
          <p:nvPr/>
        </p:nvSpPr>
        <p:spPr>
          <a:xfrm>
            <a:off x="5965122" y="116631"/>
            <a:ext cx="284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chemeClr val="accent1"/>
                </a:solidFill>
                <a:latin typeface="Rockwell" panose="02060603020205020403" pitchFamily="18" charset="0"/>
              </a:rPr>
              <a:t>Axes forts du séjour</a:t>
            </a:r>
            <a:endParaRPr lang="fr-FR" sz="1700" b="1" dirty="0">
              <a:solidFill>
                <a:schemeClr val="accent1"/>
              </a:solidFill>
              <a:latin typeface="Rockwell" panose="02060603020205020403" pitchFamily="18" charset="0"/>
            </a:endParaRPr>
          </a:p>
        </p:txBody>
      </p:sp>
      <p:pic>
        <p:nvPicPr>
          <p:cNvPr id="62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048" y="462879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10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970" y="475372"/>
            <a:ext cx="503302" cy="503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13117" y="466002"/>
            <a:ext cx="507600" cy="50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5" name="Image 64" descr="Objectifs de développement durable | Crèdit Andorrà Financial Group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7" t="4717" r="7083" b="7530"/>
          <a:stretch/>
        </p:blipFill>
        <p:spPr bwMode="auto">
          <a:xfrm>
            <a:off x="6639972" y="430302"/>
            <a:ext cx="540000" cy="556137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66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9972" y="464196"/>
            <a:ext cx="504000" cy="5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4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</TotalTime>
  <Words>293</Words>
  <Application>Microsoft Office PowerPoint</Application>
  <PresentationFormat>Affichage à l'écran (4:3)</PresentationFormat>
  <Paragraphs>138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Aro5</dc:creator>
  <cp:lastModifiedBy>yann</cp:lastModifiedBy>
  <cp:revision>75</cp:revision>
  <cp:lastPrinted>2019-08-08T08:38:29Z</cp:lastPrinted>
  <dcterms:created xsi:type="dcterms:W3CDTF">2019-07-24T08:43:08Z</dcterms:created>
  <dcterms:modified xsi:type="dcterms:W3CDTF">2021-07-29T12:52:36Z</dcterms:modified>
</cp:coreProperties>
</file>