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24350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268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r>
              <a:rPr lang="fr-FR" sz="1050" b="1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Développer les compétences psychosociales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Prendre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conscience de soi, des autres et la nature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Activer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les compétences sociales et relationnelles par des mises en situation</a:t>
            </a:r>
          </a:p>
          <a:p>
            <a:pPr lvl="0">
              <a:defRPr sz="1800"/>
            </a:pPr>
            <a:r>
              <a:rPr lang="fr-FR" sz="105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Faire l’expérience de la vie en collectivité et du vivre ensemble</a:t>
            </a:r>
          </a:p>
          <a:p>
            <a:pPr lvl="0">
              <a:defRPr sz="1800"/>
            </a:pP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</a:t>
            </a: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Respecter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règles de fonctionnement</a:t>
            </a:r>
          </a:p>
          <a:p>
            <a:pPr lvl="0">
              <a:defRPr sz="1800"/>
            </a:pP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Faire vivre  les règles de vie construite avant séjour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Partager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temps de vie entre élèves, adultes et le milieu naturel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Favoriser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la coopération tout au long du séjour</a:t>
            </a:r>
          </a:p>
          <a:p>
            <a:pPr lvl="0">
              <a:defRPr sz="1800"/>
            </a:pPr>
            <a:r>
              <a:rPr lang="fr-FR" sz="1050" b="1" dirty="0" err="1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 créer le lien Homme- Nature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Rencontrer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différents milieux par la relation sensible, sensorielle et corporelle: forêt, estran rocheux, plage et falaises</a:t>
            </a:r>
          </a:p>
          <a:p>
            <a:pPr lvl="0">
              <a:buClr>
                <a:srgbClr val="4F81BD"/>
              </a:buClr>
              <a:buSzPct val="45000"/>
              <a:defRPr sz="1800"/>
            </a:pPr>
            <a:r>
              <a:rPr lang="fr-FR" sz="10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Vivre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 multiple immersions sensorielles pour aiguiser ses ressentis</a:t>
            </a:r>
          </a:p>
          <a:p>
            <a:pPr lvl="0">
              <a:defRPr sz="1800"/>
            </a:pPr>
            <a:r>
              <a:rPr lang="fr-FR" sz="10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- </a:t>
            </a:r>
            <a:r>
              <a:rPr lang="fr-FR" sz="10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S’interroger sur les activités de l’Homme et son milieu  et leurs conséquences</a:t>
            </a:r>
          </a:p>
          <a:p>
            <a:pPr lvl="0">
              <a:defRPr sz="1800"/>
            </a:pPr>
            <a:r>
              <a:rPr lang="fr-FR" sz="1050" b="1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Proposer </a:t>
            </a:r>
            <a:r>
              <a:rPr lang="fr-FR" sz="105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des actions responsables  et durable pour le Vivant</a:t>
            </a:r>
          </a:p>
          <a:p>
            <a:endParaRPr lang="fr-FR" sz="1050" dirty="0"/>
          </a:p>
        </p:txBody>
      </p:sp>
      <p:sp>
        <p:nvSpPr>
          <p:cNvPr id="14" name="ZoneTexte 13"/>
          <p:cNvSpPr txBox="1"/>
          <p:nvPr/>
        </p:nvSpPr>
        <p:spPr>
          <a:xfrm>
            <a:off x="251375" y="3426388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96399" y="3861048"/>
            <a:ext cx="2688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 smtClean="0"/>
              <a:t>Petites </a:t>
            </a:r>
            <a:r>
              <a:rPr lang="fr-FR" sz="1000" dirty="0"/>
              <a:t>bêtes de la litière – C2-C3</a:t>
            </a:r>
          </a:p>
          <a:p>
            <a:r>
              <a:rPr lang="fr-FR" sz="1000" dirty="0" smtClean="0"/>
              <a:t>La nature émoi- C2 –C3</a:t>
            </a:r>
          </a:p>
          <a:p>
            <a:r>
              <a:rPr lang="fr-FR" sz="1000" dirty="0" smtClean="0"/>
              <a:t>Sentier </a:t>
            </a:r>
            <a:r>
              <a:rPr lang="fr-FR" sz="1000" dirty="0"/>
              <a:t>côtier et Falaises de </a:t>
            </a:r>
            <a:r>
              <a:rPr lang="fr-FR" sz="1000" dirty="0" err="1"/>
              <a:t>Suzac</a:t>
            </a:r>
            <a:r>
              <a:rPr lang="fr-FR" sz="1000" dirty="0"/>
              <a:t> – </a:t>
            </a:r>
            <a:r>
              <a:rPr lang="fr-FR" sz="1000" dirty="0" smtClean="0"/>
              <a:t>C2-C3</a:t>
            </a:r>
          </a:p>
          <a:p>
            <a:endParaRPr lang="fr-FR" sz="800" dirty="0" smtClean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sportives</a:t>
            </a:r>
            <a:endParaRPr lang="fr-FR" sz="11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000" dirty="0"/>
              <a:t>Char à voile – C2-C3- C</a:t>
            </a:r>
          </a:p>
          <a:p>
            <a:r>
              <a:rPr lang="fr-FR" sz="1000" dirty="0"/>
              <a:t>Jeux coopératifs Basques –C2-C3-C</a:t>
            </a:r>
          </a:p>
          <a:p>
            <a:r>
              <a:rPr lang="fr-FR" sz="1000" dirty="0" smtClean="0"/>
              <a:t>Voile </a:t>
            </a:r>
            <a:r>
              <a:rPr lang="fr-FR" sz="1000" dirty="0"/>
              <a:t>– </a:t>
            </a:r>
            <a:r>
              <a:rPr lang="fr-FR" sz="1000" dirty="0" smtClean="0"/>
              <a:t>C3-C</a:t>
            </a:r>
            <a:endParaRPr lang="fr-FR" sz="105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6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endParaRPr lang="fr-FR" sz="1100" b="1" dirty="0" smtClean="0">
              <a:solidFill>
                <a:srgbClr val="4F81BD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lvl="0"/>
            <a:r>
              <a:rPr lang="fr-FR" sz="1100" b="1" dirty="0" smtClean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de classe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Défis </a:t>
            </a:r>
            <a:r>
              <a:rPr lang="fr-FR" sz="1000" dirty="0">
                <a:solidFill>
                  <a:prstClr val="black"/>
                </a:solidFill>
              </a:rPr>
              <a:t>Hydraulique - Solaire - Eoliens – C3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Ta </a:t>
            </a:r>
            <a:r>
              <a:rPr lang="fr-FR" sz="1000" dirty="0">
                <a:solidFill>
                  <a:prstClr val="black"/>
                </a:solidFill>
              </a:rPr>
              <a:t>ville de demain - C2-C3</a:t>
            </a:r>
          </a:p>
          <a:p>
            <a:pPr lvl="0"/>
            <a:r>
              <a:rPr lang="fr-FR" sz="1000" dirty="0">
                <a:solidFill>
                  <a:prstClr val="black"/>
                </a:solidFill>
              </a:rPr>
              <a:t>Vous avez dit Biodiversité ? – C2-C3</a:t>
            </a:r>
          </a:p>
          <a:p>
            <a:pPr lvl="0"/>
            <a:endParaRPr lang="fr-FR" sz="600" b="1" dirty="0">
              <a:solidFill>
                <a:srgbClr val="4F81BD"/>
              </a:solidFill>
            </a:endParaRPr>
          </a:p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Sites – Activités humaines Patrimoine </a:t>
            </a:r>
            <a:endParaRPr lang="fr-FR" sz="1000" dirty="0">
              <a:solidFill>
                <a:prstClr val="black"/>
              </a:solidFill>
            </a:endParaRP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Port  </a:t>
            </a:r>
            <a:r>
              <a:rPr lang="fr-FR" sz="1000" dirty="0">
                <a:solidFill>
                  <a:prstClr val="black"/>
                </a:solidFill>
              </a:rPr>
              <a:t>de pêche de Royan – C2-C3 – C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</a:rPr>
              <a:t>Rallye Village </a:t>
            </a:r>
            <a:r>
              <a:rPr lang="fr-FR" sz="1000" dirty="0">
                <a:solidFill>
                  <a:prstClr val="black"/>
                </a:solidFill>
              </a:rPr>
              <a:t>typique de Talmont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226570" y="5465147"/>
            <a:ext cx="5616624" cy="920804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3528" y="5430996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Sentier des Douaniers de Vaux/Mer à la Grande côte</a:t>
            </a:r>
          </a:p>
          <a:p>
            <a:r>
              <a:rPr lang="fr-FR" sz="1000" dirty="0" smtClean="0"/>
              <a:t>Phare </a:t>
            </a:r>
            <a:r>
              <a:rPr lang="fr-FR" sz="1000" dirty="0"/>
              <a:t>de Cordouan et de la Courbe</a:t>
            </a:r>
          </a:p>
          <a:p>
            <a:r>
              <a:rPr lang="fr-FR" sz="1000" dirty="0" smtClean="0"/>
              <a:t>Aquarium de la Rochelle, Corderie Royale de Rochefort</a:t>
            </a:r>
          </a:p>
          <a:p>
            <a:r>
              <a:rPr lang="fr-FR" sz="1000" dirty="0" smtClean="0"/>
              <a:t>Citée de l’huîtres de Marennes Oléron, les marais  salants de l’île Madame ou l’île d’Oléron</a:t>
            </a: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9348" y="6222012"/>
            <a:ext cx="1045840" cy="502493"/>
          </a:xfrm>
          <a:prstGeom prst="rect">
            <a:avLst/>
          </a:prstGeom>
        </p:spPr>
      </p:pic>
      <p:sp>
        <p:nvSpPr>
          <p:cNvPr id="49" name="ZoneTexte 48"/>
          <p:cNvSpPr txBox="1"/>
          <p:nvPr/>
        </p:nvSpPr>
        <p:spPr>
          <a:xfrm>
            <a:off x="5292080" y="6385951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179513" y="456927"/>
            <a:ext cx="552061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Séjour - </a:t>
            </a:r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La relation à soi, aux autres, à la nature…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Sylvains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Saint-Plais-sur-Mer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75523" y="6350148"/>
            <a:ext cx="4300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63" name="ZoneTexte 62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64" name="Rectangle à coins arrondis 63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70" name="ZoneTexte 69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Eduquer à la consommation : 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73" name="ZoneTexte 72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  <p:pic>
        <p:nvPicPr>
          <p:cNvPr id="29" name="Picture 2" descr="\\AROEVEN\classes_decouverte\0 - CLASSES DE DECOUVERTE\STRUCTURES\STRUCTURES ACTUELLES\ST_PALAIS_CCAS\PHOTOS\20200527_1052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0323" y="3419163"/>
            <a:ext cx="1104866" cy="82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\\AROEVEN\classes_decouverte\0 - CLASSES DE DECOUVERTE\STRUCTURES\STRUCTURES ACTUELLES\ST_PALAIS_CCAS\PHOTOS\20200527_1053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8542" y="3437722"/>
            <a:ext cx="1080120" cy="81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Sylvains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Saint-Plais-sur-Mer (17)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5524" y="456927"/>
            <a:ext cx="577759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Séjour - Rentrée Scolaire  - la relation à soi, aux autres… 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7819" y="791049"/>
            <a:ext cx="585529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Ce séjour permettra de faciliter les échanges, les rencontres et le Faire Ensemble dans une étape très importante  </a:t>
            </a:r>
            <a:r>
              <a:rPr lang="fr-FR" sz="1050" i="1" dirty="0" smtClean="0"/>
              <a:t>de </a:t>
            </a:r>
            <a:r>
              <a:rPr lang="fr-FR" sz="1050" i="1" dirty="0"/>
              <a:t>la scolarité d’un élève : l’entrée au collège ou au lycée. Les diverses activités proposées qu’elles soient </a:t>
            </a:r>
            <a:r>
              <a:rPr lang="fr-FR" sz="1050" i="1" dirty="0" smtClean="0"/>
              <a:t>nautiques</a:t>
            </a:r>
            <a:r>
              <a:rPr lang="fr-FR" sz="1050" i="1" dirty="0"/>
              <a:t>, nature, coopératives impulseront une dynamique de rentrée scolaire dans un environnement </a:t>
            </a:r>
            <a:r>
              <a:rPr lang="fr-FR" sz="1050" i="1" dirty="0" smtClean="0"/>
              <a:t>différent </a:t>
            </a:r>
            <a:r>
              <a:rPr lang="fr-FR" sz="1050" i="1" dirty="0"/>
              <a:t>de l’établissement scolaire. Sorties terrain, ateliers sur centre, challenges, jeux coopératifs… </a:t>
            </a:r>
            <a:r>
              <a:rPr lang="fr-FR" sz="1050" i="1" dirty="0" smtClean="0"/>
              <a:t>permettront </a:t>
            </a:r>
            <a:r>
              <a:rPr lang="fr-FR" sz="1050" i="1" dirty="0"/>
              <a:t>de créer du lien entre élèves et adultes en début d’année pour que tous participent à la future </a:t>
            </a:r>
            <a:r>
              <a:rPr lang="fr-FR" sz="1050" i="1" dirty="0" smtClean="0"/>
              <a:t>cohésion </a:t>
            </a:r>
            <a:r>
              <a:rPr lang="fr-FR" sz="1050" i="1" dirty="0"/>
              <a:t>du groupe de classe dans leur nouvel établissement.</a:t>
            </a:r>
            <a:endParaRPr lang="fr-FR" sz="1050" dirty="0"/>
          </a:p>
          <a:p>
            <a:r>
              <a:rPr lang="fr-FR" sz="1050" dirty="0"/>
              <a:t> 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0249341"/>
              </p:ext>
            </p:extLst>
          </p:nvPr>
        </p:nvGraphicFramePr>
        <p:xfrm>
          <a:off x="275524" y="2276872"/>
          <a:ext cx="8616955" cy="381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88"/>
                <a:gridCol w="1742594"/>
                <a:gridCol w="1723391"/>
                <a:gridCol w="1723391"/>
                <a:gridCol w="1723391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Voyage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Jeu de découverte du centre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4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</a:t>
                      </a: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cadre et les espaces de vie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Les règles de fonctionnement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vivre ensemble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Installation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Présentation de la semaine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 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Moi et mon groupe classe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Découvrir les compétences de chacun, la responsabilité individuelle et dynamique collective pour bien vivre ensemble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Agir maintenant pour demain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Projet collectif en fonction du thème choisi par les élèves.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Coopérer et faire ensemble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(Projet en sous-groupe) 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Compréhension mutuelle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Relations interpersonnelles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Perceptions, représentations, émotions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Agir, maintenant pour demain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Projet collectif (suite)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Finalisation et restitution des projets  initiés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Plage vivante 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&amp; paysages du littoral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Échantillonnage de mer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  <a:p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Règles de fonctionnement </a:t>
                      </a:r>
                      <a:r>
                        <a:rPr lang="fr-FR" sz="105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200" dirty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port de pêche de Royan </a:t>
                      </a: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Enquête :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Découverte des principales installations portuaires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pêche : une activité économique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L’estran rocheux à marée basse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. Observer et collecter animaux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Marées &amp; chaîne alimentaire </a:t>
                      </a: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monde caché de la Forêt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Approche sensorielle et ludique </a:t>
                      </a:r>
                    </a:p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Temps boussole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Moi, ma classe et la Nature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fr-FR" sz="9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Restitution des acquis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&amp;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Grand jeu de fin de séjour </a:t>
                      </a:r>
                      <a:endParaRPr lang="fr-FR" sz="9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Lucida Sans Unicode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03516" y="1988840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/>
              <a:t>cycles 2 et 3, collège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160" y="6321971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635896" y="6573217"/>
            <a:ext cx="3816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0" y="6581001"/>
            <a:ext cx="4300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      05 40 54 70 40 // 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184058" y="1378797"/>
            <a:ext cx="2730690" cy="86174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64932" y="1378772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accent1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184058" y="160516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06403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 Education Nationale : </a:t>
            </a:r>
            <a:r>
              <a:rPr lang="fr-FR" sz="1000" dirty="0"/>
              <a:t>délivré le </a:t>
            </a:r>
            <a:r>
              <a:rPr lang="fr-FR" sz="1000" dirty="0" smtClean="0"/>
              <a:t>en cours d’agrément </a:t>
            </a:r>
            <a:r>
              <a:rPr lang="fr-FR" sz="1000" dirty="0"/>
              <a:t>-  </a:t>
            </a:r>
            <a:r>
              <a:rPr lang="fr-FR" sz="1000" dirty="0" smtClean="0"/>
              <a:t>2 </a:t>
            </a:r>
            <a:r>
              <a:rPr lang="fr-FR" sz="1000" dirty="0"/>
              <a:t>classes - Dont 1 classe maternelle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Capacité : </a:t>
            </a:r>
            <a:r>
              <a:rPr lang="fr-FR" sz="1000" b="1" dirty="0" smtClean="0">
                <a:solidFill>
                  <a:srgbClr val="0070C0"/>
                </a:solidFill>
              </a:rPr>
              <a:t>95 lits: </a:t>
            </a:r>
            <a:r>
              <a:rPr lang="fr-FR" sz="1000" dirty="0" smtClean="0"/>
              <a:t>80 élèves</a:t>
            </a:r>
            <a:r>
              <a:rPr lang="fr-FR" sz="1000" b="1" dirty="0" smtClean="0"/>
              <a:t> </a:t>
            </a:r>
            <a:r>
              <a:rPr lang="fr-FR" sz="1000" dirty="0" smtClean="0"/>
              <a:t>– 15 adultes</a:t>
            </a:r>
            <a:endParaRPr lang="fr-FR" sz="1000" dirty="0"/>
          </a:p>
          <a:p>
            <a:r>
              <a:rPr lang="fr-FR" sz="1000" b="1" dirty="0">
                <a:solidFill>
                  <a:srgbClr val="0070C0"/>
                </a:solidFill>
              </a:rPr>
              <a:t>Hébergement :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chambres de </a:t>
            </a:r>
            <a:r>
              <a:rPr lang="fr-FR" sz="1000" dirty="0" smtClean="0"/>
              <a:t>3,4 et 5 </a:t>
            </a:r>
            <a:r>
              <a:rPr lang="fr-FR" sz="1000" dirty="0"/>
              <a:t>lits </a:t>
            </a:r>
          </a:p>
          <a:p>
            <a:r>
              <a:rPr lang="fr-FR" sz="1000" dirty="0" smtClean="0"/>
              <a:t>3 pavillons de 30 à 37 lits</a:t>
            </a:r>
            <a:endParaRPr lang="fr-FR" sz="1000" dirty="0"/>
          </a:p>
          <a:p>
            <a:r>
              <a:rPr lang="fr-FR" sz="1000" b="1" dirty="0">
                <a:solidFill>
                  <a:srgbClr val="0070C0"/>
                </a:solidFill>
              </a:rPr>
              <a:t>Situation : </a:t>
            </a:r>
            <a:r>
              <a:rPr lang="fr-FR" sz="1000" dirty="0" smtClean="0"/>
              <a:t>accès direct à la plage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384</Words>
  <Application>Microsoft Office PowerPoint</Application>
  <PresentationFormat>Affichage à l'écran (4:3)</PresentationFormat>
  <Paragraphs>157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85</cp:revision>
  <cp:lastPrinted>2020-07-31T09:22:17Z</cp:lastPrinted>
  <dcterms:created xsi:type="dcterms:W3CDTF">2019-07-24T08:43:08Z</dcterms:created>
  <dcterms:modified xsi:type="dcterms:W3CDTF">2020-08-28T10:05:17Z</dcterms:modified>
</cp:coreProperties>
</file>