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848"/>
    <a:srgbClr val="049F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0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9282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6864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6485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123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3147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911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8225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88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5174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045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9534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7023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3" y="44624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Centre « Les </a:t>
            </a:r>
            <a:r>
              <a:rPr lang="fr-FR" sz="2000" b="1" dirty="0" err="1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Buissonnets</a:t>
            </a:r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 » </a:t>
            </a:r>
            <a:r>
              <a:rPr lang="fr-FR" sz="1600" b="1" i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– </a:t>
            </a:r>
            <a:r>
              <a:rPr lang="fr-FR" sz="1600" b="1" i="1" dirty="0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Saint-Georges-de-Didonne (17)</a:t>
            </a:r>
            <a:endParaRPr lang="fr-FR" sz="1600" b="1" i="1" dirty="0">
              <a:solidFill>
                <a:schemeClr val="tx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75524" y="456927"/>
            <a:ext cx="5376596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  <a:latin typeface="Rockwell" panose="02060603020205020403" pitchFamily="18" charset="0"/>
              </a:rPr>
              <a:t>Séjour </a:t>
            </a:r>
            <a:r>
              <a:rPr lang="fr-FR" sz="14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– Relation à soi, aux autres et à la Nature</a:t>
            </a:r>
            <a:endParaRPr lang="fr-FR" sz="12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97819" y="791049"/>
            <a:ext cx="5855299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/>
              <a:t>Ce séjour permettra de faciliter les échanges, les rencontres et le Faire Ensemble dans une étape très importante  </a:t>
            </a:r>
            <a:r>
              <a:rPr lang="fr-FR" sz="1050" i="1" dirty="0" smtClean="0"/>
              <a:t>de </a:t>
            </a:r>
            <a:r>
              <a:rPr lang="fr-FR" sz="1050" i="1" dirty="0"/>
              <a:t>la scolarité d’un élève : l’entrée au collège ou au lycée. Les diverses activités proposées qu’elles soient </a:t>
            </a:r>
            <a:r>
              <a:rPr lang="fr-FR" sz="1050" i="1" dirty="0" smtClean="0"/>
              <a:t>nautiques</a:t>
            </a:r>
            <a:r>
              <a:rPr lang="fr-FR" sz="1050" i="1" dirty="0"/>
              <a:t>, nature, coopératives impulseront une dynamique de rentrée scolaire dans un environnement </a:t>
            </a:r>
            <a:r>
              <a:rPr lang="fr-FR" sz="1050" i="1" dirty="0" smtClean="0"/>
              <a:t>différent </a:t>
            </a:r>
            <a:r>
              <a:rPr lang="fr-FR" sz="1050" i="1" dirty="0"/>
              <a:t>de l’établissement scolaire. Sorties terrain, ateliers sur centre, challenges, jeux coopératifs… </a:t>
            </a:r>
            <a:r>
              <a:rPr lang="fr-FR" sz="1050" i="1" dirty="0" smtClean="0"/>
              <a:t>permettront </a:t>
            </a:r>
            <a:r>
              <a:rPr lang="fr-FR" sz="1050" i="1" dirty="0"/>
              <a:t>de créer du lien entre élèves et adultes en début d’année pour que tous participent à la future </a:t>
            </a:r>
            <a:r>
              <a:rPr lang="fr-FR" sz="1050" i="1" dirty="0" smtClean="0"/>
              <a:t>cohésion </a:t>
            </a:r>
            <a:r>
              <a:rPr lang="fr-FR" sz="1050" i="1" dirty="0"/>
              <a:t>du groupe de classe dans leur nouvel établissement.</a:t>
            </a:r>
            <a:endParaRPr lang="fr-FR" sz="1050" dirty="0"/>
          </a:p>
          <a:p>
            <a:r>
              <a:rPr lang="fr-FR" sz="1050" dirty="0"/>
              <a:t> 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14518152"/>
              </p:ext>
            </p:extLst>
          </p:nvPr>
        </p:nvGraphicFramePr>
        <p:xfrm>
          <a:off x="275524" y="2276872"/>
          <a:ext cx="8616955" cy="3813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188"/>
                <a:gridCol w="1742594"/>
                <a:gridCol w="1723391"/>
                <a:gridCol w="1723391"/>
                <a:gridCol w="1723391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1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2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3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</a:t>
                      </a:r>
                      <a:r>
                        <a:rPr lang="fr-FR" sz="1200" b="1" baseline="0" dirty="0" smtClean="0"/>
                        <a:t> 4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5</a:t>
                      </a:r>
                      <a:endParaRPr lang="fr-FR" sz="1200" b="1" dirty="0"/>
                    </a:p>
                  </a:txBody>
                  <a:tcPr anchor="ctr"/>
                </a:tc>
              </a:tr>
              <a:tr h="1477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Voyage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Jeu de découverte du centre 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4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</a:t>
                      </a:r>
                      <a:r>
                        <a:rPr lang="fr-FR" sz="7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 </a:t>
                      </a: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cadre et les espaces de vie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Les règles de fonctionnement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 vivre ensemble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Installation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Présentation de la semaine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 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Moi et mon groupe classe </a:t>
                      </a: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Découvrir les compétences de chacun, la responsabilité individuelle et dynamique collective pour bien vivre ensemble </a:t>
                      </a:r>
                      <a:endParaRPr lang="fr-FR" sz="9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Agir maintenant pour demain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Projet collectif en fonction du thème choisi par les élèves.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Coopérer et faire ensemble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(Projet en sous-groupe)  </a:t>
                      </a:r>
                      <a:endParaRPr lang="fr-FR" sz="9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Compréhension mutuelle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Relations interpersonnelles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Perceptions, représentations, émotions </a:t>
                      </a:r>
                      <a:endParaRPr lang="fr-FR" sz="9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Agir, maintenant pour demain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Projet collectif (suite)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Finalisation et restitution des projets  initiés</a:t>
                      </a:r>
                      <a:endParaRPr lang="fr-FR" sz="9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</a:txBody>
                  <a:tcPr/>
                </a:tc>
              </a:tr>
              <a:tr h="263624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Pique-nique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tiré du sac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477600"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Plage vivante </a:t>
                      </a:r>
                    </a:p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&amp; paysages du littoral </a:t>
                      </a: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Lecture de paysage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Échantillonnage de mer </a:t>
                      </a: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Temps boussole </a:t>
                      </a:r>
                    </a:p>
                    <a:p>
                      <a:r>
                        <a:rPr lang="fr-FR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Règles de fonctionnement </a:t>
                      </a:r>
                      <a:r>
                        <a:rPr lang="fr-FR" sz="1050" i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200" dirty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 port de pêche de Royan </a:t>
                      </a: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- Enquête :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Découverte des principales installations portuaires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La pêche : une activité économique </a:t>
                      </a: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Temps boussole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L’estran rocheux à marée basse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Lecture de paysage . Observer et collecter animaux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Marées &amp; chaîne alimentaire </a:t>
                      </a: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Temps boussole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b="1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 monde caché de la Forêt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Approche sensorielle et ludique </a:t>
                      </a:r>
                    </a:p>
                    <a:p>
                      <a:endParaRPr lang="fr-F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marL="0" algn="l" defTabSz="914400" rtl="0" eaLnBrk="1" latinLnBrk="0" hangingPunct="1"/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marL="0" algn="l" defTabSz="914400" rtl="0" eaLnBrk="1" latinLnBrk="0" hangingPunct="1"/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Temps boussole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Bilan : notre classe Nature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Restitution des acquis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&amp;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Grand jeu de fin de séjour </a:t>
                      </a:r>
                      <a:endParaRPr lang="fr-FR" sz="9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203516" y="1988840"/>
            <a:ext cx="568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Exemple de séjour modulable </a:t>
            </a:r>
            <a:r>
              <a:rPr lang="fr-FR" sz="1400" dirty="0" smtClean="0"/>
              <a:t>– </a:t>
            </a:r>
            <a:r>
              <a:rPr lang="fr-FR" sz="1400" b="1" dirty="0" smtClean="0">
                <a:solidFill>
                  <a:srgbClr val="C00000"/>
                </a:solidFill>
              </a:rPr>
              <a:t>5 jours </a:t>
            </a:r>
            <a:r>
              <a:rPr lang="fr-FR" sz="1400" dirty="0" smtClean="0"/>
              <a:t>– </a:t>
            </a:r>
            <a:r>
              <a:rPr lang="fr-FR" sz="1400" i="1" dirty="0"/>
              <a:t>cycles 2 et 3, collège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98160" y="6321971"/>
            <a:ext cx="1045840" cy="502493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3635896" y="6573217"/>
            <a:ext cx="38164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i="1" dirty="0" smtClean="0"/>
              <a:t>Association Régionale des Œuvres Educatives et de Vacances de l’Education Nationale</a:t>
            </a:r>
            <a:endParaRPr lang="fr-FR" sz="800" i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0" y="6581001"/>
            <a:ext cx="43004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smtClean="0">
                <a:solidFill>
                  <a:schemeClr val="bg1">
                    <a:lumMod val="50000"/>
                  </a:schemeClr>
                </a:solidFill>
              </a:rPr>
              <a:t>06 26 25 19 57 // </a:t>
            </a:r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ecole@aroeven-bordeaux.fr</a:t>
            </a:r>
            <a:endParaRPr lang="fr-FR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6184058" y="1378797"/>
            <a:ext cx="2730690" cy="861749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6364932" y="1378772"/>
            <a:ext cx="2486001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accent1"/>
                </a:solidFill>
              </a:rPr>
              <a:t>Les + </a:t>
            </a:r>
          </a:p>
          <a:p>
            <a:r>
              <a:rPr lang="fr-FR" sz="1000" dirty="0" smtClean="0"/>
              <a:t>- Projet accompagné et personnalisé </a:t>
            </a:r>
          </a:p>
          <a:p>
            <a:r>
              <a:rPr lang="fr-FR" sz="1000" dirty="0" smtClean="0"/>
              <a:t>- Espace Enseignant / DSDEN en ligne  </a:t>
            </a:r>
          </a:p>
          <a:p>
            <a:r>
              <a:rPr lang="fr-FR" sz="1000" dirty="0" smtClean="0"/>
              <a:t>- Aide au montage du dossier administratif</a:t>
            </a:r>
          </a:p>
          <a:p>
            <a:r>
              <a:rPr lang="fr-FR" sz="1000" dirty="0" smtClean="0"/>
              <a:t>- Encadrement spécialisé environnement  </a:t>
            </a:r>
            <a:endParaRPr lang="fr-FR" sz="1000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6184058" y="160516"/>
            <a:ext cx="2730690" cy="116955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000" b="1" dirty="0" smtClean="0">
              <a:solidFill>
                <a:schemeClr val="accent1"/>
              </a:solidFill>
            </a:endParaRPr>
          </a:p>
          <a:p>
            <a:endParaRPr lang="fr-FR" sz="1000" b="1" dirty="0">
              <a:solidFill>
                <a:schemeClr val="accent1"/>
              </a:solidFill>
            </a:endParaRPr>
          </a:p>
          <a:p>
            <a:r>
              <a:rPr lang="fr-FR" sz="1100" b="1" dirty="0" smtClean="0"/>
              <a:t>pour </a:t>
            </a:r>
            <a:r>
              <a:rPr lang="fr-FR" sz="1100" b="1" dirty="0"/>
              <a:t>3 classes N° 178303  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306403" y="160518"/>
            <a:ext cx="2486001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rgbClr val="0070C0"/>
                </a:solidFill>
              </a:rPr>
              <a:t>Agrément Education Nationale : </a:t>
            </a:r>
            <a:r>
              <a:rPr lang="fr-FR" sz="1000" dirty="0"/>
              <a:t>délivré le </a:t>
            </a:r>
            <a:r>
              <a:rPr lang="fr-FR" sz="1000" dirty="0" smtClean="0"/>
              <a:t>12/12/2017 </a:t>
            </a:r>
            <a:r>
              <a:rPr lang="fr-FR" sz="1000" dirty="0"/>
              <a:t>-  4 classes - Dont 1 classe maternelle</a:t>
            </a:r>
          </a:p>
          <a:p>
            <a:r>
              <a:rPr lang="fr-FR" sz="1000" b="1" dirty="0">
                <a:solidFill>
                  <a:srgbClr val="0070C0"/>
                </a:solidFill>
              </a:rPr>
              <a:t>Capacité : </a:t>
            </a:r>
            <a:r>
              <a:rPr lang="fr-FR" sz="1000" dirty="0"/>
              <a:t>114</a:t>
            </a:r>
            <a:r>
              <a:rPr lang="fr-FR" sz="1000" b="1" dirty="0"/>
              <a:t> </a:t>
            </a:r>
            <a:r>
              <a:rPr lang="fr-FR" sz="1000" dirty="0"/>
              <a:t>places  </a:t>
            </a:r>
          </a:p>
          <a:p>
            <a:r>
              <a:rPr lang="fr-FR" sz="1000" b="1" dirty="0">
                <a:solidFill>
                  <a:srgbClr val="0070C0"/>
                </a:solidFill>
              </a:rPr>
              <a:t>Hébergement :</a:t>
            </a:r>
            <a:r>
              <a:rPr lang="fr-FR" sz="1000" dirty="0">
                <a:solidFill>
                  <a:srgbClr val="0070C0"/>
                </a:solidFill>
              </a:rPr>
              <a:t> </a:t>
            </a:r>
            <a:r>
              <a:rPr lang="fr-FR" sz="1000" dirty="0"/>
              <a:t>chambres de 2 à 8 lits </a:t>
            </a:r>
          </a:p>
          <a:p>
            <a:r>
              <a:rPr lang="fr-FR" sz="1000" dirty="0"/>
              <a:t>Sanitaires complets - dans les chambres</a:t>
            </a:r>
          </a:p>
          <a:p>
            <a:r>
              <a:rPr lang="fr-FR" sz="1000" b="1" dirty="0">
                <a:solidFill>
                  <a:srgbClr val="0070C0"/>
                </a:solidFill>
              </a:rPr>
              <a:t>Situation : </a:t>
            </a:r>
            <a:r>
              <a:rPr lang="fr-FR" sz="1000" dirty="0" smtClean="0"/>
              <a:t>accès direct à la plage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xmlns="" val="16107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 12"/>
          <p:cNvSpPr/>
          <p:nvPr/>
        </p:nvSpPr>
        <p:spPr>
          <a:xfrm>
            <a:off x="196399" y="811096"/>
            <a:ext cx="5256584" cy="243503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28365" y="811096"/>
            <a:ext cx="4824536" cy="2685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tx2"/>
                </a:solidFill>
                <a:latin typeface="Rockwell" panose="02060603020205020403" pitchFamily="18" charset="0"/>
              </a:rPr>
              <a:t>Objectifs pédagogiques </a:t>
            </a:r>
            <a:r>
              <a:rPr lang="fr-FR" sz="16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du séjour :</a:t>
            </a:r>
          </a:p>
          <a:p>
            <a:r>
              <a:rPr lang="fr-FR" sz="1050" b="1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Développer les compétences psychosociales</a:t>
            </a:r>
          </a:p>
          <a:p>
            <a:pPr lvl="0">
              <a:buClr>
                <a:srgbClr val="4F81BD"/>
              </a:buClr>
              <a:buSzPct val="45000"/>
              <a:defRPr sz="1800"/>
            </a:pPr>
            <a:r>
              <a:rPr lang="fr-FR" sz="1000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- Prendre </a:t>
            </a:r>
            <a:r>
              <a:rPr lang="fr-FR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conscience de soi, des autres et la nature</a:t>
            </a:r>
          </a:p>
          <a:p>
            <a:pPr lvl="0">
              <a:buClr>
                <a:srgbClr val="4F81BD"/>
              </a:buClr>
              <a:buSzPct val="45000"/>
              <a:defRPr sz="1800"/>
            </a:pPr>
            <a:r>
              <a:rPr lang="fr-FR" sz="1000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- Activer </a:t>
            </a:r>
            <a:r>
              <a:rPr lang="fr-FR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les compétences sociales et relationnelles par des mises en situation</a:t>
            </a:r>
          </a:p>
          <a:p>
            <a:pPr lvl="0">
              <a:defRPr sz="1800"/>
            </a:pPr>
            <a:r>
              <a:rPr lang="fr-FR" sz="105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 </a:t>
            </a:r>
            <a:r>
              <a:rPr lang="fr-FR" sz="1050" b="1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Faire l’expérience de la vie en collectivité et du vivre ensemble</a:t>
            </a:r>
          </a:p>
          <a:p>
            <a:pPr lvl="0">
              <a:defRPr sz="1800"/>
            </a:pPr>
            <a:r>
              <a:rPr lang="fr-FR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- </a:t>
            </a:r>
            <a:r>
              <a:rPr lang="fr-FR" sz="1000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Respecter </a:t>
            </a:r>
            <a:r>
              <a:rPr lang="fr-FR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des règles de fonctionnement</a:t>
            </a:r>
          </a:p>
          <a:p>
            <a:pPr lvl="0">
              <a:defRPr sz="1800"/>
            </a:pPr>
            <a:r>
              <a:rPr lang="fr-FR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- Faire vivre  les règles de vie construite avant séjour</a:t>
            </a:r>
          </a:p>
          <a:p>
            <a:pPr lvl="0">
              <a:buClr>
                <a:srgbClr val="4F81BD"/>
              </a:buClr>
              <a:buSzPct val="45000"/>
              <a:defRPr sz="1800"/>
            </a:pPr>
            <a:r>
              <a:rPr lang="fr-FR" sz="1000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- Partager </a:t>
            </a:r>
            <a:r>
              <a:rPr lang="fr-FR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des temps de vie entre élèves, adultes et le milieu naturel</a:t>
            </a:r>
          </a:p>
          <a:p>
            <a:pPr lvl="0">
              <a:buClr>
                <a:srgbClr val="4F81BD"/>
              </a:buClr>
              <a:buSzPct val="45000"/>
              <a:defRPr sz="1800"/>
            </a:pPr>
            <a:r>
              <a:rPr lang="fr-FR" sz="1000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- Favoriser </a:t>
            </a:r>
            <a:r>
              <a:rPr lang="fr-FR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la coopération tout au long du séjour</a:t>
            </a:r>
          </a:p>
          <a:p>
            <a:pPr lvl="0">
              <a:defRPr sz="1800"/>
            </a:pPr>
            <a:r>
              <a:rPr lang="fr-FR" sz="1050" b="1" dirty="0" err="1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Re</a:t>
            </a:r>
            <a:r>
              <a:rPr lang="fr-FR" sz="1050" b="1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 créer le lien Homme- Nature</a:t>
            </a:r>
          </a:p>
          <a:p>
            <a:pPr lvl="0">
              <a:buClr>
                <a:srgbClr val="4F81BD"/>
              </a:buClr>
              <a:buSzPct val="45000"/>
              <a:defRPr sz="1800"/>
            </a:pPr>
            <a:r>
              <a:rPr lang="fr-FR" sz="1000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- Rencontrer </a:t>
            </a:r>
            <a:r>
              <a:rPr lang="fr-FR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différents milieux par la relation sensible, sensorielle et corporelle: forêt, estran rocheux, plage et falaises</a:t>
            </a:r>
          </a:p>
          <a:p>
            <a:pPr lvl="0">
              <a:buClr>
                <a:srgbClr val="4F81BD"/>
              </a:buClr>
              <a:buSzPct val="45000"/>
              <a:defRPr sz="1800"/>
            </a:pPr>
            <a:r>
              <a:rPr lang="fr-FR" sz="1000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- Vivre </a:t>
            </a:r>
            <a:r>
              <a:rPr lang="fr-FR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de multiple immersions sensorielles pour aiguiser ses ressentis</a:t>
            </a:r>
          </a:p>
          <a:p>
            <a:pPr lvl="0">
              <a:defRPr sz="1800"/>
            </a:pPr>
            <a:r>
              <a:rPr lang="fr-FR" sz="1000" b="1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- </a:t>
            </a:r>
            <a:r>
              <a:rPr lang="fr-FR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S’interroger sur les activités de l’Homme et son milieu  et leurs conséquences</a:t>
            </a:r>
          </a:p>
          <a:p>
            <a:pPr lvl="0">
              <a:defRPr sz="1800"/>
            </a:pPr>
            <a:r>
              <a:rPr lang="fr-FR" sz="1050" b="1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Proposer </a:t>
            </a:r>
            <a:r>
              <a:rPr lang="fr-FR" sz="1050" b="1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des actions responsables  et durable pour le Vivant</a:t>
            </a:r>
          </a:p>
          <a:p>
            <a:endParaRPr lang="fr-FR" sz="1050" dirty="0"/>
          </a:p>
        </p:txBody>
      </p:sp>
      <p:sp>
        <p:nvSpPr>
          <p:cNvPr id="14" name="ZoneTexte 13"/>
          <p:cNvSpPr txBox="1"/>
          <p:nvPr/>
        </p:nvSpPr>
        <p:spPr>
          <a:xfrm>
            <a:off x="226570" y="3475134"/>
            <a:ext cx="2731796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fr-FR" sz="1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   Autres activités possibles : </a:t>
            </a:r>
            <a:endParaRPr lang="fr-FR" sz="14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96399" y="3861048"/>
            <a:ext cx="26887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Sorties terrain </a:t>
            </a:r>
            <a:endParaRPr lang="fr-FR" sz="1100" dirty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r>
              <a:rPr lang="fr-FR" sz="1000" dirty="0" smtClean="0"/>
              <a:t>Petites </a:t>
            </a:r>
            <a:r>
              <a:rPr lang="fr-FR" sz="1000" dirty="0"/>
              <a:t>bêtes de la litière – C2-C3</a:t>
            </a:r>
          </a:p>
          <a:p>
            <a:r>
              <a:rPr lang="fr-FR" sz="1000" dirty="0" smtClean="0"/>
              <a:t>La nature émoi- C2 –C3</a:t>
            </a:r>
          </a:p>
          <a:p>
            <a:r>
              <a:rPr lang="fr-FR" sz="1000" dirty="0" smtClean="0"/>
              <a:t>Sentier </a:t>
            </a:r>
            <a:r>
              <a:rPr lang="fr-FR" sz="1000" dirty="0"/>
              <a:t>côtier et Falaises de </a:t>
            </a:r>
            <a:r>
              <a:rPr lang="fr-FR" sz="1000" dirty="0" err="1"/>
              <a:t>Suzac</a:t>
            </a:r>
            <a:r>
              <a:rPr lang="fr-FR" sz="1000" dirty="0"/>
              <a:t> – </a:t>
            </a:r>
            <a:r>
              <a:rPr lang="fr-FR" sz="1000" dirty="0" smtClean="0"/>
              <a:t>C2-C3</a:t>
            </a:r>
          </a:p>
          <a:p>
            <a:endParaRPr lang="fr-FR" sz="800" dirty="0" smtClean="0"/>
          </a:p>
          <a:p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Activités sportives</a:t>
            </a:r>
            <a:endParaRPr lang="fr-FR" sz="1100" dirty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r>
              <a:rPr lang="fr-FR" sz="1000" dirty="0"/>
              <a:t>Char à voile – C2-C3- C</a:t>
            </a:r>
          </a:p>
          <a:p>
            <a:r>
              <a:rPr lang="fr-FR" sz="1000" dirty="0"/>
              <a:t>Jeux coopératifs Basques –C2-C3-C</a:t>
            </a:r>
          </a:p>
          <a:p>
            <a:r>
              <a:rPr lang="fr-FR" sz="1000" dirty="0" smtClean="0"/>
              <a:t>Voile </a:t>
            </a:r>
            <a:r>
              <a:rPr lang="fr-FR" sz="1000" dirty="0"/>
              <a:t>– </a:t>
            </a:r>
            <a:r>
              <a:rPr lang="fr-FR" sz="1000" dirty="0" smtClean="0"/>
              <a:t>C3-C</a:t>
            </a:r>
            <a:endParaRPr lang="fr-FR" sz="1050" dirty="0"/>
          </a:p>
        </p:txBody>
      </p:sp>
      <p:sp>
        <p:nvSpPr>
          <p:cNvPr id="16" name="ZoneTexte 15"/>
          <p:cNvSpPr txBox="1"/>
          <p:nvPr/>
        </p:nvSpPr>
        <p:spPr>
          <a:xfrm>
            <a:off x="2856616" y="2927616"/>
            <a:ext cx="2867511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fr-FR" sz="600" b="1" dirty="0">
              <a:solidFill>
                <a:srgbClr val="4F81BD">
                  <a:lumMod val="75000"/>
                </a:srgbClr>
              </a:solidFill>
              <a:latin typeface="Rockwell" panose="02060603020205020403" pitchFamily="18" charset="0"/>
            </a:endParaRPr>
          </a:p>
          <a:p>
            <a:pPr lvl="0"/>
            <a:endParaRPr lang="fr-FR" sz="1100" b="1" dirty="0" smtClean="0">
              <a:solidFill>
                <a:srgbClr val="4F81BD">
                  <a:lumMod val="75000"/>
                </a:srgbClr>
              </a:solidFill>
              <a:latin typeface="Rockwell" panose="02060603020205020403" pitchFamily="18" charset="0"/>
            </a:endParaRPr>
          </a:p>
          <a:p>
            <a:pPr lvl="0"/>
            <a:endParaRPr lang="fr-FR" sz="1100" b="1" dirty="0" smtClean="0">
              <a:solidFill>
                <a:srgbClr val="4F81BD">
                  <a:lumMod val="75000"/>
                </a:srgbClr>
              </a:solidFill>
              <a:latin typeface="Rockwell" panose="02060603020205020403" pitchFamily="18" charset="0"/>
            </a:endParaRPr>
          </a:p>
          <a:p>
            <a:pPr lvl="0"/>
            <a:endParaRPr lang="fr-FR" sz="1100" b="1" dirty="0">
              <a:solidFill>
                <a:srgbClr val="4F81BD">
                  <a:lumMod val="75000"/>
                </a:srgbClr>
              </a:solidFill>
              <a:latin typeface="Rockwell" panose="02060603020205020403" pitchFamily="18" charset="0"/>
            </a:endParaRPr>
          </a:p>
          <a:p>
            <a:pPr lvl="0"/>
            <a:endParaRPr lang="fr-FR" sz="1100" b="1" dirty="0" smtClean="0">
              <a:solidFill>
                <a:srgbClr val="4F81BD">
                  <a:lumMod val="75000"/>
                </a:srgbClr>
              </a:solidFill>
              <a:latin typeface="Rockwell" panose="02060603020205020403" pitchFamily="18" charset="0"/>
            </a:endParaRPr>
          </a:p>
          <a:p>
            <a:pPr lvl="0"/>
            <a:endParaRPr lang="fr-FR" sz="1100" b="1" dirty="0">
              <a:solidFill>
                <a:srgbClr val="4F81BD">
                  <a:lumMod val="75000"/>
                </a:srgbClr>
              </a:solidFill>
              <a:latin typeface="Rockwell" panose="02060603020205020403" pitchFamily="18" charset="0"/>
            </a:endParaRPr>
          </a:p>
          <a:p>
            <a:pPr lvl="0"/>
            <a:endParaRPr lang="fr-FR" sz="1100" b="1" dirty="0" smtClean="0">
              <a:solidFill>
                <a:srgbClr val="4F81BD">
                  <a:lumMod val="75000"/>
                </a:srgbClr>
              </a:solidFill>
              <a:latin typeface="Rockwell" panose="02060603020205020403" pitchFamily="18" charset="0"/>
            </a:endParaRPr>
          </a:p>
          <a:p>
            <a:pPr lvl="0"/>
            <a:endParaRPr lang="fr-FR" sz="1100" b="1" dirty="0" smtClean="0">
              <a:solidFill>
                <a:srgbClr val="4F81BD">
                  <a:lumMod val="75000"/>
                </a:srgbClr>
              </a:solidFill>
              <a:latin typeface="Rockwell" panose="02060603020205020403" pitchFamily="18" charset="0"/>
            </a:endParaRPr>
          </a:p>
          <a:p>
            <a:pPr lvl="0"/>
            <a:r>
              <a:rPr lang="fr-FR" sz="1100" b="1" dirty="0" smtClean="0">
                <a:solidFill>
                  <a:srgbClr val="4F81BD">
                    <a:lumMod val="75000"/>
                  </a:srgbClr>
                </a:solidFill>
                <a:latin typeface="Rockwell" panose="02060603020205020403" pitchFamily="18" charset="0"/>
              </a:rPr>
              <a:t>Temps </a:t>
            </a:r>
            <a:r>
              <a:rPr lang="fr-FR" sz="1100" b="1" dirty="0">
                <a:solidFill>
                  <a:srgbClr val="4F81BD">
                    <a:lumMod val="75000"/>
                  </a:srgbClr>
                </a:solidFill>
                <a:latin typeface="Rockwell" panose="02060603020205020403" pitchFamily="18" charset="0"/>
              </a:rPr>
              <a:t>de classe</a:t>
            </a:r>
          </a:p>
          <a:p>
            <a:pPr lvl="0"/>
            <a:r>
              <a:rPr lang="fr-FR" sz="1000" dirty="0" smtClean="0">
                <a:solidFill>
                  <a:prstClr val="black"/>
                </a:solidFill>
              </a:rPr>
              <a:t>Défis </a:t>
            </a:r>
            <a:r>
              <a:rPr lang="fr-FR" sz="1000" dirty="0">
                <a:solidFill>
                  <a:prstClr val="black"/>
                </a:solidFill>
              </a:rPr>
              <a:t>Hydraulique - Solaire - Eoliens – C3</a:t>
            </a:r>
          </a:p>
          <a:p>
            <a:pPr lvl="0"/>
            <a:r>
              <a:rPr lang="fr-FR" sz="1000" dirty="0" smtClean="0">
                <a:solidFill>
                  <a:prstClr val="black"/>
                </a:solidFill>
              </a:rPr>
              <a:t>Ta </a:t>
            </a:r>
            <a:r>
              <a:rPr lang="fr-FR" sz="1000" dirty="0">
                <a:solidFill>
                  <a:prstClr val="black"/>
                </a:solidFill>
              </a:rPr>
              <a:t>ville de demain - C2-C3</a:t>
            </a: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Vous avez dit Biodiversité ? – C2-C3</a:t>
            </a:r>
          </a:p>
          <a:p>
            <a:pPr lvl="0"/>
            <a:endParaRPr lang="fr-FR" sz="600" b="1" dirty="0">
              <a:solidFill>
                <a:srgbClr val="4F81BD"/>
              </a:solidFill>
            </a:endParaRPr>
          </a:p>
          <a:p>
            <a:pPr lvl="0"/>
            <a:r>
              <a:rPr lang="fr-FR" sz="1100" b="1" dirty="0">
                <a:solidFill>
                  <a:srgbClr val="4F81BD">
                    <a:lumMod val="75000"/>
                  </a:srgbClr>
                </a:solidFill>
                <a:latin typeface="Rockwell" panose="02060603020205020403" pitchFamily="18" charset="0"/>
              </a:rPr>
              <a:t>Sites – Activités humaines Patrimoine </a:t>
            </a:r>
            <a:endParaRPr lang="fr-FR" sz="1000" dirty="0">
              <a:solidFill>
                <a:prstClr val="black"/>
              </a:solidFill>
            </a:endParaRPr>
          </a:p>
          <a:p>
            <a:pPr lvl="0"/>
            <a:r>
              <a:rPr lang="fr-FR" sz="1000" dirty="0" smtClean="0">
                <a:solidFill>
                  <a:prstClr val="black"/>
                </a:solidFill>
              </a:rPr>
              <a:t>Port  </a:t>
            </a:r>
            <a:r>
              <a:rPr lang="fr-FR" sz="1000" dirty="0">
                <a:solidFill>
                  <a:prstClr val="black"/>
                </a:solidFill>
              </a:rPr>
              <a:t>de pêche de Royan – C2-C3 – C</a:t>
            </a:r>
          </a:p>
          <a:p>
            <a:pPr lvl="0"/>
            <a:r>
              <a:rPr lang="fr-FR" sz="1000" dirty="0" smtClean="0">
                <a:solidFill>
                  <a:prstClr val="black"/>
                </a:solidFill>
              </a:rPr>
              <a:t>Rallye Village </a:t>
            </a:r>
            <a:r>
              <a:rPr lang="fr-FR" sz="1000" dirty="0">
                <a:solidFill>
                  <a:prstClr val="black"/>
                </a:solidFill>
              </a:rPr>
              <a:t>typique de Talmont</a:t>
            </a:r>
          </a:p>
        </p:txBody>
      </p:sp>
      <p:pic>
        <p:nvPicPr>
          <p:cNvPr id="1025" name="Image 10" descr="_MRE9160-BorderMaker"/>
          <p:cNvPicPr>
            <a:picLocks noChangeAspect="1" noChangeArrowheads="1"/>
          </p:cNvPicPr>
          <p:nvPr/>
        </p:nvPicPr>
        <p:blipFill>
          <a:blip r:embed="rId2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20421" y="3435141"/>
            <a:ext cx="1140270" cy="741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Image 1" descr="\\Aroeven\classes_decouverte\1- PHOTOS\STRUCTURES\ST_GEORGES\SELECTION_SITE_INTERNET\IMGP4805.JPG"/>
          <p:cNvPicPr>
            <a:picLocks noChangeAspect="1" noChangeArrowheads="1"/>
          </p:cNvPicPr>
          <p:nvPr/>
        </p:nvPicPr>
        <p:blipFill>
          <a:blip r:embed="rId3" cstate="print">
            <a:lum brigh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37225" y="3435141"/>
            <a:ext cx="1121153" cy="752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à coins arrondis 32"/>
          <p:cNvSpPr/>
          <p:nvPr/>
        </p:nvSpPr>
        <p:spPr>
          <a:xfrm>
            <a:off x="226570" y="5465147"/>
            <a:ext cx="5616624" cy="920804"/>
          </a:xfrm>
          <a:prstGeom prst="round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23528" y="5430996"/>
            <a:ext cx="51125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Aux environs </a:t>
            </a:r>
          </a:p>
          <a:p>
            <a:r>
              <a:rPr lang="fr-FR" sz="1000" dirty="0"/>
              <a:t>Sentier des Douaniers de Vaux/Mer à la Grande côte</a:t>
            </a:r>
          </a:p>
          <a:p>
            <a:r>
              <a:rPr lang="fr-FR" sz="1000" dirty="0" smtClean="0"/>
              <a:t>Phare </a:t>
            </a:r>
            <a:r>
              <a:rPr lang="fr-FR" sz="1000" dirty="0"/>
              <a:t>de Cordouan et de la Courbe</a:t>
            </a:r>
          </a:p>
          <a:p>
            <a:r>
              <a:rPr lang="fr-FR" sz="1000" dirty="0" smtClean="0"/>
              <a:t>Aquarium de la Rochelle, Corderie Royale de Rochefort</a:t>
            </a:r>
          </a:p>
          <a:p>
            <a:r>
              <a:rPr lang="fr-FR" sz="1000" dirty="0" smtClean="0"/>
              <a:t>Citée de l’huîtres de Marennes Oléron, les marais  salants de l’île Madame ou l’île d’Oléron</a:t>
            </a:r>
          </a:p>
        </p:txBody>
      </p:sp>
      <p:pic>
        <p:nvPicPr>
          <p:cNvPr id="48" name="Imag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9348" y="6222012"/>
            <a:ext cx="1045840" cy="502493"/>
          </a:xfrm>
          <a:prstGeom prst="rect">
            <a:avLst/>
          </a:prstGeom>
        </p:spPr>
      </p:pic>
      <p:sp>
        <p:nvSpPr>
          <p:cNvPr id="49" name="ZoneTexte 48"/>
          <p:cNvSpPr txBox="1"/>
          <p:nvPr/>
        </p:nvSpPr>
        <p:spPr>
          <a:xfrm>
            <a:off x="5292080" y="6385951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i="1" dirty="0" smtClean="0"/>
              <a:t>Association Régionale des Œuvres Educatives et de Vacances de l’Education Nationale</a:t>
            </a:r>
            <a:endParaRPr lang="fr-FR" sz="800" i="1" dirty="0"/>
          </a:p>
        </p:txBody>
      </p:sp>
      <p:sp>
        <p:nvSpPr>
          <p:cNvPr id="50" name="ZoneTexte 49"/>
          <p:cNvSpPr txBox="1"/>
          <p:nvPr/>
        </p:nvSpPr>
        <p:spPr>
          <a:xfrm>
            <a:off x="179513" y="456927"/>
            <a:ext cx="5520612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  <a:latin typeface="Rockwell" panose="02060603020205020403" pitchFamily="18" charset="0"/>
              </a:rPr>
              <a:t>Séjour - </a:t>
            </a:r>
            <a:r>
              <a:rPr lang="fr-FR" sz="14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La relation à soi, aux autres…</a:t>
            </a:r>
            <a:endParaRPr lang="fr-FR" sz="12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179513" y="44624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Centre « Les Buissonnets » </a:t>
            </a:r>
            <a:r>
              <a:rPr lang="fr-FR" sz="1600" b="1" i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– </a:t>
            </a:r>
            <a:r>
              <a:rPr lang="fr-FR" sz="1600" b="1" i="1" dirty="0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Saint-Georges-de-Didonne (17)</a:t>
            </a:r>
            <a:endParaRPr lang="fr-FR" sz="1600" b="1" i="1" dirty="0">
              <a:solidFill>
                <a:schemeClr val="tx2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275523" y="6350148"/>
            <a:ext cx="43004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06 26 25 19 57 // </a:t>
            </a:r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ecole@aroeven-bordeaux.fr</a:t>
            </a:r>
            <a:endParaRPr lang="fr-FR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6033496" y="3861048"/>
            <a:ext cx="26887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Cadre &amp; espace de vie collective » </a:t>
            </a:r>
          </a:p>
          <a:p>
            <a:pPr algn="ctr"/>
            <a:r>
              <a:rPr lang="fr-FR" sz="1100" dirty="0" smtClean="0"/>
              <a:t>Jeu de découverte du centre, des règles de vie, et place de chacun. </a:t>
            </a:r>
            <a:endParaRPr lang="fr-FR" sz="1000" dirty="0"/>
          </a:p>
        </p:txBody>
      </p:sp>
      <p:sp>
        <p:nvSpPr>
          <p:cNvPr id="36" name="ZoneTexte 35"/>
          <p:cNvSpPr txBox="1"/>
          <p:nvPr/>
        </p:nvSpPr>
        <p:spPr>
          <a:xfrm>
            <a:off x="5999405" y="2907729"/>
            <a:ext cx="2688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Rythme &amp; besoins » </a:t>
            </a:r>
          </a:p>
          <a:p>
            <a:pPr algn="ctr"/>
            <a:r>
              <a:rPr lang="fr-FR" sz="1200" dirty="0" smtClean="0"/>
              <a:t>Temps libre, temps calme nécessaires à l’enfant 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5918695" y="811096"/>
            <a:ext cx="2688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Environnement &amp; éco- citoyenneté » </a:t>
            </a:r>
          </a:p>
          <a:p>
            <a:pPr algn="ctr"/>
            <a:r>
              <a:rPr lang="fr-FR" sz="1200" dirty="0" smtClean="0"/>
              <a:t>1 animateur pédagogique par classe présent durant tout le séjour  </a:t>
            </a:r>
          </a:p>
        </p:txBody>
      </p:sp>
      <p:sp>
        <p:nvSpPr>
          <p:cNvPr id="53" name="Rectangle à coins arrondis 52"/>
          <p:cNvSpPr/>
          <p:nvPr/>
        </p:nvSpPr>
        <p:spPr>
          <a:xfrm>
            <a:off x="5974721" y="3797812"/>
            <a:ext cx="277200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à coins arrondis 53"/>
          <p:cNvSpPr/>
          <p:nvPr/>
        </p:nvSpPr>
        <p:spPr>
          <a:xfrm>
            <a:off x="5970099" y="1805835"/>
            <a:ext cx="2772000" cy="89651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à coins arrondis 54"/>
          <p:cNvSpPr/>
          <p:nvPr/>
        </p:nvSpPr>
        <p:spPr>
          <a:xfrm>
            <a:off x="5965123" y="2812200"/>
            <a:ext cx="277200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à coins arrondis 55"/>
          <p:cNvSpPr/>
          <p:nvPr/>
        </p:nvSpPr>
        <p:spPr>
          <a:xfrm>
            <a:off x="5971019" y="810433"/>
            <a:ext cx="273069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à coins arrondis 56"/>
          <p:cNvSpPr/>
          <p:nvPr/>
        </p:nvSpPr>
        <p:spPr>
          <a:xfrm>
            <a:off x="5999405" y="4804456"/>
            <a:ext cx="2772000" cy="100019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6033495" y="3861048"/>
            <a:ext cx="254616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Cadre &amp; espaces de vie  » </a:t>
            </a:r>
          </a:p>
          <a:p>
            <a:r>
              <a:rPr lang="fr-FR" sz="1000" dirty="0" smtClean="0"/>
              <a:t>S’approprier et apprendre à partager de nouveaux espaces, de nouvelles </a:t>
            </a:r>
            <a:r>
              <a:rPr lang="fr-FR" sz="1000" dirty="0"/>
              <a:t>règles </a:t>
            </a:r>
            <a:r>
              <a:rPr lang="fr-FR" sz="1000" dirty="0" smtClean="0"/>
              <a:t>de fonctionnement, </a:t>
            </a:r>
            <a:endParaRPr lang="fr-FR" sz="1000" dirty="0"/>
          </a:p>
          <a:p>
            <a:endParaRPr lang="fr-FR" sz="1000" dirty="0"/>
          </a:p>
        </p:txBody>
      </p:sp>
      <p:sp>
        <p:nvSpPr>
          <p:cNvPr id="59" name="ZoneTexte 58"/>
          <p:cNvSpPr txBox="1"/>
          <p:nvPr/>
        </p:nvSpPr>
        <p:spPr>
          <a:xfrm>
            <a:off x="5986097" y="1854259"/>
            <a:ext cx="268874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Alimentation » </a:t>
            </a:r>
          </a:p>
          <a:p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Réduire le gaspillage, mieux gérer et trier les déchets, limiter les emballages plastiques…alterner repas avec et sans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viande ni poisson par séjour. 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5970099" y="2846701"/>
            <a:ext cx="2688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Soi et les Autres»</a:t>
            </a:r>
            <a:r>
              <a:rPr lang="fr-FR" sz="1200" dirty="0"/>
              <a:t> </a:t>
            </a:r>
            <a:r>
              <a:rPr lang="fr-FR" sz="900" dirty="0" smtClean="0">
                <a:solidFill>
                  <a:srgbClr val="000000"/>
                </a:solidFill>
                <a:ea typeface="Times New Roman"/>
                <a:cs typeface="Calibri"/>
              </a:rPr>
              <a:t>Expérimenter les </a:t>
            </a:r>
            <a:r>
              <a:rPr lang="fr-FR" sz="900" dirty="0">
                <a:solidFill>
                  <a:srgbClr val="000000"/>
                </a:solidFill>
                <a:ea typeface="Times New Roman"/>
                <a:cs typeface="Calibri"/>
              </a:rPr>
              <a:t>liens qui existent entre notre bien-être et celui des </a:t>
            </a:r>
            <a:r>
              <a:rPr lang="fr-FR" sz="900" dirty="0" smtClean="0">
                <a:solidFill>
                  <a:srgbClr val="000000"/>
                </a:solidFill>
                <a:ea typeface="Times New Roman"/>
                <a:cs typeface="Calibri"/>
              </a:rPr>
              <a:t>autres. A</a:t>
            </a:r>
            <a:r>
              <a:rPr lang="fr-FR" sz="900" dirty="0" smtClean="0"/>
              <a:t>pprendre </a:t>
            </a:r>
            <a:r>
              <a:rPr lang="fr-FR" sz="900" dirty="0"/>
              <a:t>à </a:t>
            </a:r>
            <a:r>
              <a:rPr lang="fr-FR" sz="900" dirty="0" smtClean="0"/>
              <a:t>écouter , à travailler </a:t>
            </a:r>
            <a:r>
              <a:rPr lang="fr-FR" sz="900" dirty="0"/>
              <a:t>en équipe, </a:t>
            </a:r>
            <a:r>
              <a:rPr lang="fr-FR" sz="900" dirty="0" smtClean="0"/>
              <a:t>à être et agir </a:t>
            </a:r>
            <a:r>
              <a:rPr lang="fr-FR" sz="900" dirty="0"/>
              <a:t>collectivement pour </a:t>
            </a:r>
            <a:r>
              <a:rPr lang="fr-FR" sz="900" dirty="0" smtClean="0"/>
              <a:t>le Vivre Ensemble…</a:t>
            </a:r>
            <a:endParaRPr lang="fr-FR" sz="1200" b="1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5999405" y="764929"/>
            <a:ext cx="26505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Environnement &amp; éco- citoyenneté » </a:t>
            </a:r>
          </a:p>
          <a:p>
            <a:r>
              <a:rPr lang="fr-FR" sz="1000" dirty="0" smtClean="0"/>
              <a:t>Développer sa capacité à  mieux comprendre les  enjeux liés à l’équilibre Homme – Nature. Agir pour préserver notre patrimoine naturel…</a:t>
            </a:r>
            <a:endParaRPr lang="fr-FR" sz="1000" dirty="0"/>
          </a:p>
        </p:txBody>
      </p:sp>
      <p:sp>
        <p:nvSpPr>
          <p:cNvPr id="62" name="ZoneTexte 61"/>
          <p:cNvSpPr txBox="1"/>
          <p:nvPr/>
        </p:nvSpPr>
        <p:spPr>
          <a:xfrm>
            <a:off x="6033496" y="4881322"/>
            <a:ext cx="2688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Corps et relation sensible avec la nature » </a:t>
            </a:r>
          </a:p>
          <a:p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Recréer du lien par les sensations, les perceptions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corporelles vécues dans la </a:t>
            </a:r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nature. Se poser, se centrer, ressentir autrement...</a:t>
            </a:r>
            <a:endParaRPr lang="fr-FR" sz="1000" dirty="0">
              <a:solidFill>
                <a:srgbClr val="000000"/>
              </a:solidFill>
              <a:ea typeface="Times New Roman"/>
              <a:cs typeface="Calibri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965122" y="116631"/>
            <a:ext cx="2844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  <a:latin typeface="Rockwell" panose="02060603020205020403" pitchFamily="18" charset="0"/>
              </a:rPr>
              <a:t>Des axes forts au service de votre pro</a:t>
            </a:r>
            <a:r>
              <a:rPr lang="fr-FR" sz="1700" b="1" dirty="0" smtClean="0">
                <a:solidFill>
                  <a:schemeClr val="accent1"/>
                </a:solidFill>
                <a:latin typeface="Rockwell" panose="02060603020205020403" pitchFamily="18" charset="0"/>
              </a:rPr>
              <a:t>jet</a:t>
            </a:r>
            <a:endParaRPr lang="fr-FR" sz="1700" b="1" dirty="0">
              <a:solidFill>
                <a:schemeClr val="accent1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047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377</Words>
  <Application>Microsoft Office PowerPoint</Application>
  <PresentationFormat>Affichage à l'écran (4:3)</PresentationFormat>
  <Paragraphs>158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Aro5</dc:creator>
  <cp:lastModifiedBy>Vie Scolaire</cp:lastModifiedBy>
  <cp:revision>84</cp:revision>
  <cp:lastPrinted>2019-08-08T08:38:29Z</cp:lastPrinted>
  <dcterms:created xsi:type="dcterms:W3CDTF">2019-07-24T08:43:08Z</dcterms:created>
  <dcterms:modified xsi:type="dcterms:W3CDTF">2020-08-28T10:10:46Z</dcterms:modified>
</cp:coreProperties>
</file>