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30/07/2021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5524" y="456927"/>
            <a:ext cx="53765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  <a:latin typeface="Rockwell" panose="02060603020205020403" pitchFamily="18" charset="0"/>
              </a:rPr>
              <a:t>M1- Vivre ensemble &amp; empathie : </a:t>
            </a:r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Gestion </a:t>
            </a:r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et </a:t>
            </a:r>
            <a:r>
              <a:rPr lang="fr-FR" sz="14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émotions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7819" y="791049"/>
            <a:ext cx="585529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Ce séjour permettra de faciliter les échanges, les rencontres et le Faire Ensemble dans une étape très importante  </a:t>
            </a:r>
            <a:r>
              <a:rPr lang="fr-FR" sz="1050" i="1" dirty="0" smtClean="0"/>
              <a:t>de </a:t>
            </a:r>
            <a:r>
              <a:rPr lang="fr-FR" sz="1050" i="1" dirty="0"/>
              <a:t>la scolarité d’un élève </a:t>
            </a:r>
            <a:r>
              <a:rPr lang="fr-FR" sz="1050" i="1" dirty="0" smtClean="0"/>
              <a:t>au </a:t>
            </a:r>
            <a:r>
              <a:rPr lang="fr-FR" sz="1050" i="1" dirty="0"/>
              <a:t>collège ou au lycée. Les diverses activités proposées qu’elles soient </a:t>
            </a:r>
            <a:r>
              <a:rPr lang="fr-FR" sz="1050" i="1" dirty="0" smtClean="0"/>
              <a:t>nautiques</a:t>
            </a:r>
            <a:r>
              <a:rPr lang="fr-FR" sz="1050" i="1" dirty="0"/>
              <a:t>, </a:t>
            </a:r>
            <a:r>
              <a:rPr lang="fr-FR" sz="1050" i="1" dirty="0" smtClean="0"/>
              <a:t>natures, </a:t>
            </a:r>
            <a:r>
              <a:rPr lang="fr-FR" sz="1050" i="1" dirty="0"/>
              <a:t>coopératives impulseront une dynamique de rentrée scolaire dans un environnement </a:t>
            </a:r>
            <a:r>
              <a:rPr lang="fr-FR" sz="1050" i="1" dirty="0" smtClean="0"/>
              <a:t>différent </a:t>
            </a:r>
            <a:r>
              <a:rPr lang="fr-FR" sz="1050" i="1" dirty="0"/>
              <a:t>de l’établissement scolaire. Sorties terrain, ateliers sur centre, challenges, jeux coopératifs… </a:t>
            </a:r>
            <a:r>
              <a:rPr lang="fr-FR" sz="1050" i="1" dirty="0" smtClean="0"/>
              <a:t>permettront </a:t>
            </a:r>
            <a:r>
              <a:rPr lang="fr-FR" sz="1050" i="1" dirty="0"/>
              <a:t>de créer du lien entre élèves et adultes en début d’année pour que tous participent à la future </a:t>
            </a:r>
            <a:r>
              <a:rPr lang="fr-FR" sz="1050" i="1" dirty="0" smtClean="0"/>
              <a:t>cohésion </a:t>
            </a:r>
            <a:r>
              <a:rPr lang="fr-FR" sz="1050" i="1" dirty="0"/>
              <a:t>du groupe de classe dans leur nouvel établissement.</a:t>
            </a:r>
            <a:endParaRPr lang="fr-FR" sz="1050" dirty="0"/>
          </a:p>
          <a:p>
            <a:r>
              <a:rPr lang="fr-FR" sz="1050" dirty="0"/>
              <a:t> 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91812"/>
              </p:ext>
            </p:extLst>
          </p:nvPr>
        </p:nvGraphicFramePr>
        <p:xfrm>
          <a:off x="275524" y="2276872"/>
          <a:ext cx="8616955" cy="381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88"/>
                <a:gridCol w="1742594"/>
                <a:gridCol w="1723391"/>
                <a:gridCol w="1723391"/>
                <a:gridCol w="1723391"/>
              </a:tblGrid>
              <a:tr h="21651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1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2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3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</a:t>
                      </a:r>
                      <a:r>
                        <a:rPr lang="fr-FR" sz="1200" b="1" baseline="0" dirty="0" smtClean="0"/>
                        <a:t> 4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Jour 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1419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Voyage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Jeu de découverte du centre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4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</a:t>
                      </a:r>
                      <a:r>
                        <a:rPr lang="fr-FR" sz="7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cadre et les espaces de vie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règles de fonctionnement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vivre ensemble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Installation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Présentation de la semaine </a:t>
                      </a:r>
                      <a:endParaRPr lang="fr-FR" sz="9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Moi et mes émotions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émotions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Leurs manifestations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effets possibles</a:t>
                      </a: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Agir maintenant pour demain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Projet collectif en fonction du thème choisi par les élèves.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Coopérer et faire ensemble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(Projet en sous-groupe)  </a:t>
                      </a: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groupe et ses émotions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Relations interpersonnelles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Perceptions, ressentis et émotions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Propositions</a:t>
                      </a:r>
                      <a:r>
                        <a:rPr lang="fr-FR" sz="9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 et solutions</a:t>
                      </a: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Agir, maintenant pour demain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Projet collectif (suite)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Finalisation et restitution des projets  initiés</a:t>
                      </a: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</a:tr>
              <a:tr h="208074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166245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Plage vivante </a:t>
                      </a: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&amp; paysages du littoral 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Échantillonnage de mer 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Temps boussole </a:t>
                      </a:r>
                    </a:p>
                    <a:p>
                      <a:r>
                        <a:rPr lang="fr-FR" sz="9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Règles de fonctionnement </a:t>
                      </a:r>
                      <a:r>
                        <a:rPr lang="fr-FR" sz="105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200" dirty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port de pêche de Royan </a:t>
                      </a: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- Enquête :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Découverte des principales installations portuaires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 pêche : une activité économique 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Temps boussole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L’estran rocheux à marée basse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Lecture de paysage . Observer et collecter animaux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Marées &amp; chaîne alimentaire </a:t>
                      </a: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Temps boussole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monde caché de la Forêt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Approche sensorielle et ludique </a:t>
                      </a:r>
                    </a:p>
                    <a:p>
                      <a:endParaRPr lang="fr-FR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/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Temps boussole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Bilan : notre classe Nature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Restitution des acquis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&amp;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Grand jeu de fin de séjour </a:t>
                      </a: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</a:tr>
              <a:tr h="29522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Temps boussole : s’initier à la relation empathique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Préambule : </a:t>
                      </a: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séjour avec animateurs vie collective et quotidienne AROEVEN. </a:t>
                      </a:r>
                      <a:r>
                        <a:rPr lang="fr-FR" sz="1100" b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Obligatoire</a:t>
                      </a:r>
                      <a:endParaRPr lang="fr-FR" sz="11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9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Lucida Sans Unicode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97819" y="1860572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 smtClean="0">
                <a:solidFill>
                  <a:srgbClr val="C00000"/>
                </a:solidFill>
              </a:rPr>
              <a:t>5 jours </a:t>
            </a:r>
            <a:r>
              <a:rPr lang="fr-FR" sz="1400" dirty="0" smtClean="0"/>
              <a:t>– </a:t>
            </a:r>
            <a:r>
              <a:rPr lang="fr-FR" sz="1400" i="1" dirty="0"/>
              <a:t>cycles 2 et 3, collège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160" y="6321971"/>
            <a:ext cx="1045840" cy="50249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3635896" y="6505023"/>
            <a:ext cx="3816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275524" y="6442501"/>
            <a:ext cx="4024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b="1" dirty="0">
                <a:ea typeface="Calibri"/>
              </a:rPr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306403" y="141206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364932" y="1376410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6290826" y="160517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367586" y="160518"/>
            <a:ext cx="24860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 Education Nationale : </a:t>
            </a:r>
            <a:r>
              <a:rPr lang="fr-FR" sz="1000" dirty="0"/>
              <a:t>délivré le 17/12/2018 - </a:t>
            </a:r>
            <a:r>
              <a:rPr lang="fr-FR" sz="1000" b="1" dirty="0"/>
              <a:t>3 classes </a:t>
            </a:r>
            <a:r>
              <a:rPr lang="fr-FR" sz="1000" dirty="0"/>
              <a:t>- Dont 24 maternelles	</a:t>
            </a:r>
            <a:br>
              <a:rPr lang="fr-FR" sz="1000" dirty="0"/>
            </a:br>
            <a:r>
              <a:rPr lang="fr-FR" sz="1000" b="1" dirty="0">
                <a:solidFill>
                  <a:srgbClr val="0070C0"/>
                </a:solidFill>
              </a:rPr>
              <a:t>Capacité  : </a:t>
            </a:r>
            <a:r>
              <a:rPr lang="fr-FR" sz="1000" dirty="0"/>
              <a:t>96 lits – 80 élèves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Hébergement : </a:t>
            </a:r>
            <a:r>
              <a:rPr lang="fr-FR" sz="1000" dirty="0"/>
              <a:t>2 bâtiments, chambre de 2, 4, 5 et 6 lits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986438"/>
            <a:ext cx="5256584" cy="244490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58628" y="811096"/>
            <a:ext cx="4824536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endParaRPr lang="fr-FR" sz="800" b="1" dirty="0" smtClean="0">
              <a:solidFill>
                <a:schemeClr val="tx2"/>
              </a:solidFill>
              <a:latin typeface="Rockwell" panose="02060603020205020403" pitchFamily="18" charset="0"/>
            </a:endParaRPr>
          </a:p>
          <a:p>
            <a:r>
              <a:rPr lang="fr-FR" sz="9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 général : </a:t>
            </a:r>
            <a:r>
              <a:rPr lang="fr-FR" sz="900" dirty="0"/>
              <a:t>Apprendre à bien communiquer pour mieux coopérer</a:t>
            </a:r>
          </a:p>
          <a:p>
            <a:r>
              <a:rPr lang="fr-FR" sz="900" dirty="0"/>
              <a:t> </a:t>
            </a:r>
          </a:p>
          <a:p>
            <a:r>
              <a:rPr lang="fr-FR" sz="9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spécifiques </a:t>
            </a:r>
            <a:r>
              <a:rPr lang="fr-FR" sz="900" dirty="0"/>
              <a:t>au </a:t>
            </a:r>
            <a:r>
              <a:rPr lang="fr-FR" sz="900" u="sng" dirty="0"/>
              <a:t>niveau individuel</a:t>
            </a:r>
            <a:r>
              <a:rPr lang="fr-FR" sz="900" dirty="0"/>
              <a:t> : </a:t>
            </a:r>
          </a:p>
          <a:p>
            <a:r>
              <a:rPr lang="fr-FR" sz="900" dirty="0"/>
              <a:t>- Connaître les mécanismes de la communication (verbale et non verbale)</a:t>
            </a:r>
          </a:p>
          <a:p>
            <a:r>
              <a:rPr lang="fr-FR" sz="900" dirty="0"/>
              <a:t>- A partir d'une situation concrète expérimenter différentes techniques communication non violente</a:t>
            </a:r>
          </a:p>
          <a:p>
            <a:r>
              <a:rPr lang="fr-FR" sz="900" dirty="0"/>
              <a:t>- Appréhender sa place et ses responsabilités dans la gestion de conflits</a:t>
            </a:r>
          </a:p>
          <a:p>
            <a:r>
              <a:rPr lang="fr-FR" sz="900" dirty="0"/>
              <a:t>- Faire l’expérience de la vie en collectivité et du vivre ensemble</a:t>
            </a:r>
          </a:p>
          <a:p>
            <a:endParaRPr lang="fr-FR" sz="600" b="1" dirty="0" smtClean="0"/>
          </a:p>
          <a:p>
            <a:r>
              <a:rPr lang="fr-FR" sz="900" b="1" dirty="0" smtClean="0"/>
              <a:t>Objectifs </a:t>
            </a:r>
            <a:r>
              <a:rPr lang="fr-FR" sz="900" b="1" dirty="0"/>
              <a:t>spécifiques</a:t>
            </a:r>
            <a:r>
              <a:rPr lang="fr-FR" sz="900" dirty="0"/>
              <a:t> au </a:t>
            </a:r>
            <a:r>
              <a:rPr lang="fr-FR" sz="900" u="sng" dirty="0"/>
              <a:t>niveau collectif </a:t>
            </a:r>
            <a:r>
              <a:rPr lang="fr-FR" sz="900" dirty="0"/>
              <a:t>: </a:t>
            </a:r>
          </a:p>
          <a:p>
            <a:pPr lvl="0"/>
            <a:r>
              <a:rPr lang="fr-FR" sz="900" dirty="0"/>
              <a:t>- Accompagner le groupe classe à la prise de décision collective par la coopération</a:t>
            </a:r>
          </a:p>
          <a:p>
            <a:pPr lvl="0"/>
            <a:r>
              <a:rPr lang="fr-FR" sz="900" dirty="0"/>
              <a:t>- Comprendre sa place et son rôle dans la dynamique de groupe</a:t>
            </a:r>
          </a:p>
          <a:p>
            <a:pPr lvl="0"/>
            <a:r>
              <a:rPr lang="fr-FR" sz="900" dirty="0" smtClean="0"/>
              <a:t>- Repérer </a:t>
            </a:r>
            <a:r>
              <a:rPr lang="fr-FR" sz="900" dirty="0"/>
              <a:t>les enjeux pour bien vivre des relations au sein du </a:t>
            </a:r>
            <a:r>
              <a:rPr lang="fr-FR" sz="900" dirty="0" smtClean="0"/>
              <a:t>groupe</a:t>
            </a:r>
          </a:p>
          <a:p>
            <a:pPr marL="171450" lvl="0" indent="-171450">
              <a:buFontTx/>
              <a:buChar char="-"/>
            </a:pPr>
            <a:endParaRPr lang="fr-FR" sz="600" dirty="0"/>
          </a:p>
          <a:p>
            <a:pPr lvl="0">
              <a:defRPr sz="1800"/>
            </a:pPr>
            <a:r>
              <a:rPr lang="fr-FR" sz="900" b="1" dirty="0" err="1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Re</a:t>
            </a:r>
            <a:r>
              <a:rPr lang="fr-FR" sz="900" b="1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créer le lien Homme- Nature</a:t>
            </a:r>
          </a:p>
          <a:p>
            <a:pPr lvl="0">
              <a:buClr>
                <a:srgbClr val="4F81BD"/>
              </a:buClr>
              <a:buSzPct val="45000"/>
              <a:defRPr sz="1800"/>
            </a:pPr>
            <a:r>
              <a:rPr lang="fr-FR" sz="900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- Rencontrer différents milieux par la relation sensible, sensorielle et corporelle: forêt, estran rocheux, plage et falaises</a:t>
            </a:r>
          </a:p>
          <a:p>
            <a:endParaRPr lang="fr-FR" sz="1050" dirty="0"/>
          </a:p>
        </p:txBody>
      </p:sp>
      <p:sp>
        <p:nvSpPr>
          <p:cNvPr id="14" name="ZoneTexte 13"/>
          <p:cNvSpPr txBox="1"/>
          <p:nvPr/>
        </p:nvSpPr>
        <p:spPr>
          <a:xfrm>
            <a:off x="226570" y="3475134"/>
            <a:ext cx="2731796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  <a:latin typeface="Rockwell" panose="02060603020205020403" pitchFamily="18" charset="0"/>
              </a:rPr>
              <a:t>M1 -Vivre ensemble &amp; empathie </a:t>
            </a:r>
            <a:r>
              <a:rPr lang="fr-FR" sz="1400" b="1" dirty="0" smtClean="0">
                <a:solidFill>
                  <a:srgbClr val="FFFF00"/>
                </a:solidFill>
                <a:latin typeface="Rockwell" panose="02060603020205020403" pitchFamily="18" charset="0"/>
              </a:rPr>
              <a:t>- </a:t>
            </a:r>
            <a:r>
              <a:rPr lang="fr-FR" sz="10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Gestion et émotions</a:t>
            </a:r>
          </a:p>
          <a:p>
            <a:endParaRPr lang="fr-FR" sz="800" b="1" dirty="0">
              <a:solidFill>
                <a:srgbClr val="FFFF00"/>
              </a:solidFill>
              <a:latin typeface="Rockwell" panose="02060603020205020403" pitchFamily="18" charset="0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48" y="6222012"/>
            <a:ext cx="1045840" cy="502493"/>
          </a:xfrm>
          <a:prstGeom prst="rect">
            <a:avLst/>
          </a:prstGeom>
        </p:spPr>
      </p:pic>
      <p:sp>
        <p:nvSpPr>
          <p:cNvPr id="49" name="ZoneTexte 48"/>
          <p:cNvSpPr txBox="1"/>
          <p:nvPr/>
        </p:nvSpPr>
        <p:spPr>
          <a:xfrm>
            <a:off x="3779913" y="6385951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275523" y="456927"/>
            <a:ext cx="542460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FF00"/>
                </a:solidFill>
                <a:latin typeface="Rockwell" panose="02060603020205020403" pitchFamily="18" charset="0"/>
              </a:rPr>
              <a:t>M2 – La  relation positive aux autres et au monde </a:t>
            </a:r>
            <a:r>
              <a:rPr lang="fr-FR" sz="1400" b="1" dirty="0" smtClean="0">
                <a:solidFill>
                  <a:srgbClr val="FFFF00"/>
                </a:solidFill>
                <a:latin typeface="Rockwell" panose="02060603020205020403" pitchFamily="18" charset="0"/>
              </a:rPr>
              <a:t> : </a:t>
            </a:r>
            <a:r>
              <a:rPr lang="fr-FR" sz="10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Coopération </a:t>
            </a:r>
            <a:r>
              <a:rPr lang="fr-FR" sz="1000" b="1" dirty="0">
                <a:solidFill>
                  <a:schemeClr val="bg1"/>
                </a:solidFill>
                <a:latin typeface="Rockwell" panose="02060603020205020403" pitchFamily="18" charset="0"/>
              </a:rPr>
              <a:t>et dynamique </a:t>
            </a:r>
            <a:r>
              <a:rPr lang="fr-FR" sz="10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de </a:t>
            </a:r>
            <a:r>
              <a:rPr lang="fr-FR" sz="1000" b="1" dirty="0">
                <a:solidFill>
                  <a:schemeClr val="bg1"/>
                </a:solidFill>
                <a:latin typeface="Rockwell" panose="02060603020205020403" pitchFamily="18" charset="0"/>
              </a:rPr>
              <a:t>groupe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75523" y="6350148"/>
            <a:ext cx="4300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a typeface="Calibri"/>
              </a:rPr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à coins arrondis 65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à coins arrondis 66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à coins arrondis 67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à coins arrondis 68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71" name="ZoneTexte 70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Image 78" descr="Objectifs de développement durable | Crèdit Andorrà Financial Group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</a:t>
            </a:r>
            <a:r>
              <a:rPr lang="fr-FR" sz="2000" b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CCAS»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Lacanau Océan (33)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pic>
        <p:nvPicPr>
          <p:cNvPr id="32" name="Picture 3" descr="34789948_10217114725328669_1836254580971667456_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31340"/>
            <a:ext cx="892625" cy="66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extérieurs_cc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24" y="3431340"/>
            <a:ext cx="900178" cy="67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564" y="4034407"/>
            <a:ext cx="527354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800" b="1" dirty="0" smtClean="0">
              <a:solidFill>
                <a:schemeClr val="tx2"/>
              </a:solidFill>
              <a:latin typeface="Rockwell" panose="02060603020205020403" pitchFamily="18" charset="0"/>
            </a:endParaRPr>
          </a:p>
          <a:p>
            <a:endParaRPr lang="fr-FR" sz="800" b="1" dirty="0" smtClean="0">
              <a:solidFill>
                <a:schemeClr val="tx2"/>
              </a:solidFill>
              <a:latin typeface="Rockwell" panose="02060603020205020403" pitchFamily="18" charset="0"/>
            </a:endParaRPr>
          </a:p>
          <a:p>
            <a:r>
              <a:rPr lang="fr-FR" sz="9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 général du séjour :</a:t>
            </a:r>
          </a:p>
          <a:p>
            <a:r>
              <a:rPr lang="fr-FR" sz="900" dirty="0"/>
              <a:t>Apprendre à réguler ses émotions personnelles et dans collectif</a:t>
            </a:r>
          </a:p>
          <a:p>
            <a:endParaRPr lang="fr-FR" sz="900" dirty="0" smtClean="0"/>
          </a:p>
          <a:p>
            <a:r>
              <a:rPr lang="fr-FR" sz="1100" b="1" dirty="0" smtClean="0"/>
              <a:t>Ce</a:t>
            </a:r>
            <a:r>
              <a:rPr lang="fr-FR" sz="1100" dirty="0" smtClean="0"/>
              <a:t> </a:t>
            </a:r>
            <a:r>
              <a:rPr lang="fr-FR" sz="1100" b="1" dirty="0" smtClean="0"/>
              <a:t>Module </a:t>
            </a:r>
            <a:r>
              <a:rPr lang="fr-FR" sz="1100" b="1" dirty="0"/>
              <a:t>1 s 'adresse aux groupes </a:t>
            </a:r>
            <a:r>
              <a:rPr lang="fr-FR" sz="1100" b="1" dirty="0" smtClean="0"/>
              <a:t>désirant amorcer </a:t>
            </a:r>
            <a:r>
              <a:rPr lang="fr-FR" sz="1100" b="1" dirty="0"/>
              <a:t>le travail autour des </a:t>
            </a:r>
            <a:r>
              <a:rPr lang="fr-FR" sz="1100" b="1" dirty="0" smtClean="0"/>
              <a:t>émotions et de l’expression de leurs ressentis</a:t>
            </a:r>
          </a:p>
          <a:p>
            <a:endParaRPr lang="fr-FR" sz="900" dirty="0"/>
          </a:p>
          <a:p>
            <a:r>
              <a:rPr lang="fr-FR" sz="900" dirty="0"/>
              <a:t>Pour plus d’information consulter la grille séjour sur notre site Internet.</a:t>
            </a:r>
          </a:p>
          <a:p>
            <a:endParaRPr lang="fr-FR" sz="800" dirty="0" smtClean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endParaRPr lang="fr-FR" sz="8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endParaRPr lang="fr-FR" sz="800" dirty="0" smtClean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226570" y="5539035"/>
            <a:ext cx="5616624" cy="576271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61830" y="5360327"/>
            <a:ext cx="511256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solidFill>
                <a:srgbClr val="000000"/>
              </a:solidFill>
              <a:ea typeface="Times New Roman"/>
              <a:cs typeface="Calibri"/>
            </a:endParaRPr>
          </a:p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Pistes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cyclables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et </a:t>
            </a:r>
            <a:r>
              <a:rPr lang="fr-FR" sz="1000" dirty="0" err="1">
                <a:solidFill>
                  <a:srgbClr val="000000"/>
                </a:solidFill>
                <a:ea typeface="Times New Roman"/>
                <a:cs typeface="Calibri"/>
              </a:rPr>
              <a:t>Vélodyssée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 avec </a:t>
            </a:r>
            <a:r>
              <a:rPr lang="fr-FR" sz="1000" dirty="0" smtClean="0">
                <a:solidFill>
                  <a:srgbClr val="000000"/>
                </a:solidFill>
                <a:ea typeface="Times New Roman"/>
                <a:cs typeface="Calibri"/>
              </a:rPr>
              <a:t>accès </a:t>
            </a:r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sur de nombreux sites naturels </a:t>
            </a:r>
            <a:endParaRPr lang="fr-FR" sz="1000" dirty="0">
              <a:latin typeface="Trebuchet MS"/>
              <a:ea typeface="Lucida Sans Unicode"/>
              <a:cs typeface="Times New Roman"/>
            </a:endParaRPr>
          </a:p>
          <a:p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Le bassin d’Arcachon et les villages ostréicoles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338</Words>
  <Application>Microsoft Office PowerPoint</Application>
  <PresentationFormat>Affichage à l'écran (4:3)</PresentationFormat>
  <Paragraphs>137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98</cp:revision>
  <cp:lastPrinted>2019-08-08T08:38:29Z</cp:lastPrinted>
  <dcterms:created xsi:type="dcterms:W3CDTF">2019-07-24T08:43:08Z</dcterms:created>
  <dcterms:modified xsi:type="dcterms:W3CDTF">2021-07-30T09:11:58Z</dcterms:modified>
</cp:coreProperties>
</file>