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5381" y="832230"/>
            <a:ext cx="58552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050" i="1" dirty="0">
                <a:ea typeface="Lucida Sans Unicode"/>
                <a:cs typeface="Calibri"/>
              </a:rPr>
              <a:t>Un séjour pour découvrir la variété  des écosystèmes et la diversité des richesses de la faune et de la flore du </a:t>
            </a:r>
            <a:r>
              <a:rPr lang="fr-FR" sz="1050" i="1" dirty="0" smtClean="0">
                <a:ea typeface="Lucida Sans Unicode"/>
                <a:cs typeface="Calibri"/>
              </a:rPr>
              <a:t>Littoral </a:t>
            </a:r>
            <a:r>
              <a:rPr lang="fr-FR" sz="1050" i="1" dirty="0">
                <a:ea typeface="Lucida Sans Unicode"/>
                <a:cs typeface="Calibri"/>
              </a:rPr>
              <a:t>Girondin . Plusieurs jours pour observer et comparer les êtres vivants en bord de lac, forêt et littoral. </a:t>
            </a:r>
            <a:endParaRPr lang="fr-FR" sz="105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50" i="1" dirty="0">
                <a:ea typeface="Lucida Sans Unicode"/>
                <a:cs typeface="Calibri"/>
              </a:rPr>
              <a:t>Une classe citoyenne résolument tournée vers la découverte du monde du Vivant, de la biodiversité et les</a:t>
            </a:r>
            <a:endParaRPr lang="fr-FR" sz="105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50" i="1" dirty="0">
                <a:ea typeface="Lucida Sans Unicode"/>
                <a:cs typeface="Calibri"/>
              </a:rPr>
              <a:t>enjeux de la protection des espaces naturels sensibles.</a:t>
            </a:r>
            <a:endParaRPr lang="fr-FR" sz="1050" dirty="0">
              <a:effectLst/>
              <a:latin typeface="Trebuchet MS"/>
              <a:ea typeface="Lucida Sans Unicode"/>
              <a:cs typeface="Times New Roman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98005"/>
              </p:ext>
            </p:extLst>
          </p:nvPr>
        </p:nvGraphicFramePr>
        <p:xfrm>
          <a:off x="275524" y="2276872"/>
          <a:ext cx="8688964" cy="416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23391"/>
                <a:gridCol w="1713790"/>
                <a:gridCol w="1728192"/>
                <a:gridCol w="18002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53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Voyage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Jeu de découverte du centre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4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vie collective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Installation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Présentation de la semaine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4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monde caché de la forêt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Etres Vivants et biodiversité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Un arbre et ses composants Identification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vie d’un arbre et le fonctionnement de l’écosystème forestier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Herbier de la forêt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vie au bord du lac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Etres Vivants et biodiversité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/>
                      </a:r>
                      <a:b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</a:b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Formation et fonctionnement du lac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Comparer lac, étang et mare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Observer les principales espèces végétales</a:t>
                      </a: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fr-FR" sz="9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Déplacement bus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fr-FR" sz="9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(possibilité vélo à la journée)</a:t>
                      </a:r>
                      <a:endParaRPr kumimoji="0" lang="fr-FR" sz="9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Marais et Zones Humides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Sentier pédagogique de la Berle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Réserve Naturelle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Parcours d’interprétation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faune, la flore des sous-bois et marais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Histoire et évolution des lacs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êtres vivants : forêts, berges, zones humides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bus 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Rangement des valises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Land’Art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Insectes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Expression artistique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Trebuchet MS"/>
                          <a:ea typeface="Lucida Sans Unicode"/>
                          <a:cs typeface="Times New Roman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Récolter et trier les éléments naturels sur la plage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Reproduire un insecte réel découvert durant le séjour ou imaginaire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Créer une œuvre collective éphémère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la plage, à pied</a:t>
                      </a: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Plage et paysage du littoral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Jouer, courir, regarder, s’oxygéner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de paysage marin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Vous avez dit biodiversité ? »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Importance pour l’équilibre de la planète et de l’homme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Quels enjeux et menaces ?</a:t>
                      </a:r>
                      <a:endParaRPr lang="fr-FR" sz="9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P’tites bêtes de la litière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highlight>
                            <a:srgbClr val="FFFF00"/>
                          </a:highlight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Approche sensorielle et ludique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Palette de couleurs 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Habitants du sol et sous-sol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Litière forestière et décomposeurs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observation des insectes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5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P’tites bêtes aquatiques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Etres Vivants et biodiversité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Identification des principales espèces animales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observations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7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7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500" i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500" i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fr-FR" sz="9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Déplacement bus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fr-FR" sz="9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/>
                        </a:rPr>
                        <a:t>(possibilité vélo à la journée)</a:t>
                      </a:r>
                      <a:endParaRPr kumimoji="0" lang="fr-FR" sz="9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 de classe + courrier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en classe avec l’enseignant et l’animateur sur les principales découverte passés et à venir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Restitution et questionnements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Perceptions et ressentis corporels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7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classe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Rallye p’tites bêtes 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de restitution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jeu de fin de séjour pour aborder de façon ludique 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 thèmes étudiés et leur importance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 vocabulaire, les notions-clefs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Ou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dernière plage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en  bus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98714" y="195194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 smtClean="0"/>
              <a:t>Cycles 2, 3 &amp; collège</a:t>
            </a:r>
            <a:endParaRPr lang="fr-FR" sz="14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76" y="6247765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79912" y="6473259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13893" y="6473259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06403" y="128923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95020" y="1302141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0070C0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290826" y="160517"/>
            <a:ext cx="2730690" cy="103623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72200" y="225326"/>
            <a:ext cx="24860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 Education Nationale : </a:t>
            </a:r>
            <a:r>
              <a:rPr lang="fr-FR" sz="1000" dirty="0"/>
              <a:t>délivré le 17/12/2018 - </a:t>
            </a:r>
            <a:r>
              <a:rPr lang="fr-FR" sz="1000" b="1" dirty="0"/>
              <a:t>3 classes </a:t>
            </a:r>
            <a:r>
              <a:rPr lang="fr-FR" sz="1000" dirty="0"/>
              <a:t>- Dont 24 maternelles	</a:t>
            </a:r>
            <a:br>
              <a:rPr lang="fr-FR" sz="1000" dirty="0"/>
            </a:br>
            <a:r>
              <a:rPr lang="fr-FR" sz="1000" b="1" dirty="0" smtClean="0">
                <a:solidFill>
                  <a:srgbClr val="0070C0"/>
                </a:solidFill>
              </a:rPr>
              <a:t>Capacité  : </a:t>
            </a:r>
            <a:r>
              <a:rPr lang="fr-FR" sz="1000" dirty="0" smtClean="0"/>
              <a:t>96 </a:t>
            </a:r>
            <a:r>
              <a:rPr lang="fr-FR" sz="1000" dirty="0"/>
              <a:t>lits – 80 </a:t>
            </a:r>
            <a:r>
              <a:rPr lang="fr-FR" sz="1000" dirty="0" smtClean="0"/>
              <a:t>élèves</a:t>
            </a:r>
          </a:p>
          <a:p>
            <a:r>
              <a:rPr lang="fr-FR" sz="1000" b="1" dirty="0" smtClean="0">
                <a:solidFill>
                  <a:srgbClr val="0070C0"/>
                </a:solidFill>
              </a:rPr>
              <a:t>Hébergement : </a:t>
            </a:r>
            <a:r>
              <a:rPr lang="fr-FR" sz="1000" dirty="0" smtClean="0"/>
              <a:t>2 bâtiments, chambre de 2, 4, 5 et 6 lits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62574" y="428481"/>
            <a:ext cx="481348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 smtClean="0">
                <a:solidFill>
                  <a:prstClr val="white"/>
                </a:solidFill>
                <a:latin typeface="Rockwell" panose="02060603020205020403" pitchFamily="18" charset="0"/>
              </a:rPr>
              <a:t>Classe - Le </a:t>
            </a:r>
            <a:r>
              <a:rPr lang="fr-FR" sz="1400" b="1" dirty="0">
                <a:solidFill>
                  <a:prstClr val="white"/>
                </a:solidFill>
                <a:latin typeface="Rockwell" panose="02060603020205020403" pitchFamily="18" charset="0"/>
              </a:rPr>
              <a:t>monde des p’tites bêtes</a:t>
            </a:r>
            <a:endParaRPr lang="fr-FR" sz="12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14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pPr>
              <a:spcAft>
                <a:spcPts val="0"/>
              </a:spcAft>
            </a:pPr>
            <a:r>
              <a:rPr lang="fr-FR" sz="1100" dirty="0" smtClean="0">
                <a:ea typeface="Lucida Sans Unicode"/>
                <a:cs typeface="Calibri"/>
              </a:rPr>
              <a:t>- Observer </a:t>
            </a:r>
            <a:r>
              <a:rPr lang="fr-FR" sz="1100" dirty="0">
                <a:ea typeface="Lucida Sans Unicode"/>
                <a:cs typeface="Calibri"/>
              </a:rPr>
              <a:t>et comparer </a:t>
            </a:r>
            <a:r>
              <a:rPr lang="fr-FR" sz="1100" b="1" dirty="0">
                <a:ea typeface="Lucida Sans Unicode"/>
                <a:cs typeface="Calibri"/>
              </a:rPr>
              <a:t>différentes formes de vie animale et végétale locale. </a:t>
            </a:r>
            <a:endParaRPr lang="fr-FR" sz="1200" b="1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 smtClean="0">
                <a:ea typeface="Lucida Sans Unicode"/>
                <a:cs typeface="Calibri"/>
              </a:rPr>
              <a:t>- Prendre </a:t>
            </a:r>
            <a:r>
              <a:rPr lang="fr-FR" sz="1100" dirty="0">
                <a:ea typeface="Lucida Sans Unicode"/>
                <a:cs typeface="Calibri"/>
              </a:rPr>
              <a:t>conscience de la </a:t>
            </a:r>
            <a:r>
              <a:rPr lang="fr-FR" sz="1100" b="1" dirty="0">
                <a:ea typeface="Lucida Sans Unicode"/>
                <a:cs typeface="Calibri"/>
              </a:rPr>
              <a:t>nécessité de la protection </a:t>
            </a:r>
            <a:r>
              <a:rPr lang="fr-FR" sz="1100" dirty="0">
                <a:ea typeface="Lucida Sans Unicode"/>
                <a:cs typeface="Calibri"/>
              </a:rPr>
              <a:t>des espèces et des milieux. </a:t>
            </a:r>
            <a:endParaRPr lang="fr-FR" sz="1200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dirty="0" smtClean="0">
                <a:ea typeface="Lucida Sans Unicode"/>
                <a:cs typeface="Calibri"/>
              </a:rPr>
              <a:t>- Comprendre </a:t>
            </a:r>
            <a:r>
              <a:rPr lang="fr-FR" sz="1100" dirty="0">
                <a:ea typeface="Lucida Sans Unicode"/>
                <a:cs typeface="Calibri"/>
              </a:rPr>
              <a:t>la </a:t>
            </a:r>
            <a:r>
              <a:rPr lang="fr-FR" sz="1100" b="1" dirty="0">
                <a:ea typeface="Lucida Sans Unicode"/>
                <a:cs typeface="Calibri"/>
              </a:rPr>
              <a:t>notion d'interdépendance entre les organismes vivants.</a:t>
            </a:r>
            <a:endParaRPr lang="fr-FR" sz="1200" b="1" dirty="0">
              <a:latin typeface="Trebuchet MS"/>
              <a:ea typeface="Lucida Sans Unicode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100" b="1" dirty="0" smtClean="0">
                <a:ea typeface="Lucida Sans Unicode"/>
                <a:cs typeface="Arial"/>
              </a:rPr>
              <a:t>- Encourager </a:t>
            </a:r>
            <a:r>
              <a:rPr lang="fr-FR" sz="1100" b="1" dirty="0">
                <a:ea typeface="Lucida Sans Unicode"/>
                <a:cs typeface="Arial"/>
              </a:rPr>
              <a:t>à regarder, toucher, sentir, écouter, percevoir, goûter…questionner</a:t>
            </a:r>
            <a:endParaRPr lang="fr-FR" sz="1200" dirty="0">
              <a:effectLst/>
              <a:latin typeface="Trebuchet MS"/>
              <a:ea typeface="Lucida Sans Unicode"/>
              <a:cs typeface="Times New Roman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9372" y="2815226"/>
            <a:ext cx="26887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Forêt sensorielle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Lac et p’tites bêtes aquatiques (journée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)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 vie au bord du lac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Land Art’ plage ou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monde caché de la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Littoral et urbanisation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Menaces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pollution des mers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Petites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bêtes de la litière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et paysages du littoral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C3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au bout des doigts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La Nature émoi–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C2 – C3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Vagues,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baïnes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et marées C2-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C3-C </a:t>
            </a:r>
            <a:endParaRPr lang="fr-FR" sz="800" i="1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endParaRPr lang="fr-FR" sz="8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sportives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Jeux coopératifs - C2- C3-C 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Surf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Paddle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Vélo - C2-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Voile - C3-C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 smtClean="0"/>
          </a:p>
          <a:p>
            <a:pPr lvl="0"/>
            <a:r>
              <a:rPr lang="fr-FR" sz="1100" b="1" dirty="0" smtClean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Vivre </a:t>
            </a:r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Ensemble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Agir maintenant pour demain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Compréhension mutuelle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Moi et mon groupe classe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Temps boussole  - C3, C</a:t>
            </a:r>
          </a:p>
          <a:p>
            <a:pPr lvl="0"/>
            <a:endParaRPr lang="fr-FR" sz="600" b="1" dirty="0">
              <a:solidFill>
                <a:srgbClr val="4F81BD">
                  <a:lumMod val="75000"/>
                </a:srgbClr>
              </a:solidFill>
              <a:latin typeface="Rockwell" panose="02060603020205020403" pitchFamily="18" charset="0"/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Temps de classe/ Energie 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Courants marins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Oiseau : Qui es –tu ? – C1-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Biodiversité ?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Défis Energie solaire , hydraulique, éoliennes – C3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Fabrique ta ville de demain – C3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énergies ? – C3 </a:t>
            </a:r>
          </a:p>
          <a:p>
            <a:pPr lvl="0"/>
            <a:endParaRPr lang="fr-FR" sz="600" b="1" dirty="0">
              <a:solidFill>
                <a:srgbClr val="4F81BD"/>
              </a:solidFill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Sites – Activités humaines Patrimoine </a:t>
            </a:r>
            <a:endParaRPr lang="fr-FR" sz="1000" dirty="0">
              <a:solidFill>
                <a:prstClr val="black"/>
              </a:solidFill>
            </a:endParaRP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La dune du Pilat, un milieu fragile – C2-C3-C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Le village de l’Herbe– C2-C3-C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8577" y="2584394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26570" y="5896986"/>
            <a:ext cx="5616624" cy="576271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61830" y="5691187"/>
            <a:ext cx="511256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solidFill>
                <a:srgbClr val="000000"/>
              </a:solidFill>
              <a:ea typeface="Times New Roman"/>
              <a:cs typeface="Calibri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Pistes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cyclables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Vélodyssée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avec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accès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sur de nombreux sites naturels </a:t>
            </a:r>
            <a:endParaRPr lang="fr-FR" sz="1000" dirty="0">
              <a:latin typeface="Trebuchet MS"/>
              <a:ea typeface="Lucida Sans Unicode"/>
              <a:cs typeface="Times New Roman"/>
            </a:endParaRP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bassin d’Arcachon et les villages ostréicoles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806969" y="6473259"/>
            <a:ext cx="3789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62574" y="428481"/>
            <a:ext cx="481348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 smtClean="0">
                <a:solidFill>
                  <a:prstClr val="white"/>
                </a:solidFill>
                <a:latin typeface="Rockwell" panose="02060603020205020403" pitchFamily="18" charset="0"/>
              </a:rPr>
              <a:t>Classe - Le </a:t>
            </a:r>
            <a:r>
              <a:rPr lang="fr-FR" sz="1400" b="1" dirty="0">
                <a:solidFill>
                  <a:prstClr val="white"/>
                </a:solidFill>
                <a:latin typeface="Rockwell" panose="02060603020205020403" pitchFamily="18" charset="0"/>
              </a:rPr>
              <a:t>monde des p’tites bêtes</a:t>
            </a:r>
            <a:endParaRPr lang="fr-FR" sz="12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1913" y="6276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pic>
        <p:nvPicPr>
          <p:cNvPr id="37" name="Picture 2" descr="extérieurs_c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1" y="2158329"/>
            <a:ext cx="1190237" cy="89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34789948_10217114725328669_183625458097166745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67" y="2169121"/>
            <a:ext cx="1180250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76" y="6247765"/>
            <a:ext cx="1045840" cy="50249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213893" y="6473259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Rectangle à coins arrondis 98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à coins arrondis 99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à coins arrondis 100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à coins arrondis 101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à coins arrondis 102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ZoneTexte 103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Image 112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329</Words>
  <Application>Microsoft Office PowerPoint</Application>
  <PresentationFormat>Affichage à l'écran (4:3)</PresentationFormat>
  <Paragraphs>189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84</cp:revision>
  <cp:lastPrinted>2019-08-08T08:38:29Z</cp:lastPrinted>
  <dcterms:created xsi:type="dcterms:W3CDTF">2019-07-24T08:43:08Z</dcterms:created>
  <dcterms:modified xsi:type="dcterms:W3CDTF">2021-07-29T12:28:49Z</dcterms:modified>
</cp:coreProperties>
</file>