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848"/>
    <a:srgbClr val="049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82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64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85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3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47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1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25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74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45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3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23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3" y="4462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Les </a:t>
            </a:r>
            <a:r>
              <a:rPr lang="fr-FR" sz="2000" b="1" dirty="0" err="1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Buissonnets</a:t>
            </a:r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 » 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fr-FR" sz="1600" b="1" i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Saint-Georges-de-Didonne (17)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5524" y="456927"/>
            <a:ext cx="4512500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Rockwell" panose="02060603020205020403" pitchFamily="18" charset="0"/>
              </a:rPr>
              <a:t>Classe – Char à voile - Défi Energies - (sans bus)</a:t>
            </a:r>
            <a:endParaRPr lang="fr-FR" sz="1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5254" y="935770"/>
            <a:ext cx="585529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/>
              <a:t>Au gré des vents et des vagues, ce séjour permettra de découvrir, les pieds dans l’eau l’environnement </a:t>
            </a:r>
            <a:endParaRPr lang="fr-FR" sz="1050" dirty="0"/>
          </a:p>
          <a:p>
            <a:r>
              <a:rPr lang="fr-FR" sz="1050" i="1" dirty="0"/>
              <a:t>naturel autrement, en s’initiant à la pratique du char voile, en sensibilisant les élèves au Développement </a:t>
            </a:r>
            <a:endParaRPr lang="fr-FR" sz="1050" dirty="0"/>
          </a:p>
          <a:p>
            <a:r>
              <a:rPr lang="fr-FR" sz="1050" i="1" dirty="0"/>
              <a:t>Durable et les enjeux planétaires liés aux énergies renouvelables. Séjour ponctué de fabrications et </a:t>
            </a:r>
            <a:endParaRPr lang="fr-FR" sz="1050" dirty="0"/>
          </a:p>
          <a:p>
            <a:r>
              <a:rPr lang="fr-FR" sz="1050" i="1" dirty="0"/>
              <a:t>d’expérimentations  (éolienne, hydraulique, solaire...).</a:t>
            </a:r>
            <a:endParaRPr lang="fr-FR" sz="1050" dirty="0"/>
          </a:p>
          <a:p>
            <a:r>
              <a:rPr lang="fr-FR" sz="1050" b="1" dirty="0"/>
              <a:t> </a:t>
            </a:r>
            <a:endParaRPr lang="fr-FR" sz="105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060212"/>
              </p:ext>
            </p:extLst>
          </p:nvPr>
        </p:nvGraphicFramePr>
        <p:xfrm>
          <a:off x="275524" y="2276872"/>
          <a:ext cx="8616955" cy="4363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391"/>
                <a:gridCol w="1723391"/>
                <a:gridCol w="1723391"/>
                <a:gridCol w="1723391"/>
                <a:gridCol w="1723391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1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2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3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</a:t>
                      </a:r>
                      <a:r>
                        <a:rPr lang="fr-FR" sz="1200" b="1" baseline="0" dirty="0" smtClean="0"/>
                        <a:t> 4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5</a:t>
                      </a:r>
                      <a:endParaRPr lang="fr-FR" sz="1200" b="1" dirty="0"/>
                    </a:p>
                  </a:txBody>
                  <a:tcPr anchor="ctr"/>
                </a:tc>
              </a:tr>
              <a:tr h="1597888"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Voyage</a:t>
                      </a:r>
                    </a:p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Jeu de découverte du centre 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cadre et les espaces de vie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règles de fonctionnement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vivre ensemble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Installation</a:t>
                      </a:r>
                    </a:p>
                    <a:p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Présentation de la semaine</a:t>
                      </a:r>
                    </a:p>
                    <a:p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  <a:tabLst>
                          <a:tab pos="3200400" algn="l"/>
                          <a:tab pos="228600" algn="l"/>
                        </a:tabLs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Séance char à voile 1 (1h30)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  <a:tabLst>
                          <a:tab pos="3200400" algn="l"/>
                          <a:tab pos="228600" algn="l"/>
                        </a:tabLst>
                      </a:pP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Equipement individuel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Régler son char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Démarrer, s’arrêter.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Dégréer et stocker son matériel</a:t>
                      </a:r>
                      <a:endParaRPr lang="fr-FR" sz="1000" i="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000" b="1" i="0" kern="1200" dirty="0" smtClean="0">
                        <a:solidFill>
                          <a:schemeClr val="tx2"/>
                        </a:solidFill>
                        <a:effectLst/>
                        <a:latin typeface="Trebuchet MS"/>
                        <a:ea typeface="+mn-e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000" b="1" i="0" kern="1200" dirty="0" smtClean="0">
                        <a:solidFill>
                          <a:schemeClr val="tx2"/>
                        </a:solidFill>
                        <a:effectLst/>
                        <a:latin typeface="Trebuchet MS"/>
                        <a:ea typeface="+mn-e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  <a:tabLst>
                          <a:tab pos="3200400" algn="l"/>
                          <a:tab pos="228600" algn="l"/>
                        </a:tabLst>
                      </a:pPr>
                      <a:r>
                        <a:rPr lang="fr-FR" sz="10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Séance char à voile 2 </a:t>
                      </a:r>
                      <a:r>
                        <a:rPr lang="fr-FR" sz="900" b="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(1h30)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Fondamentaux 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i="1" dirty="0" smtClean="0"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démarrer, tourner dos au vent, s’arrêter, virer.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Marées et influence sur la pratique</a:t>
                      </a:r>
                      <a:endParaRPr lang="fr-FR" sz="1000" i="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000" i="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  <a:tabLst>
                          <a:tab pos="3200400" algn="l"/>
                          <a:tab pos="228600" algn="l"/>
                        </a:tabLst>
                      </a:pPr>
                      <a:r>
                        <a:rPr lang="fr-FR" sz="10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Séance char à voile 3 </a:t>
                      </a:r>
                      <a:r>
                        <a:rPr lang="fr-FR" sz="900" b="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(1h30)</a:t>
                      </a:r>
                      <a:endParaRPr lang="fr-FR" sz="900" b="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228600" algn="l">
                        <a:spcAft>
                          <a:spcPts val="0"/>
                        </a:spcAft>
                        <a:tabLst>
                          <a:tab pos="3200400" algn="l"/>
                          <a:tab pos="228600" algn="l"/>
                        </a:tabLst>
                      </a:pPr>
                      <a:endParaRPr lang="fr-FR" sz="900" i="1" dirty="0" smtClean="0"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marL="228600" algn="l">
                        <a:spcAft>
                          <a:spcPts val="0"/>
                        </a:spcAft>
                        <a:tabLst>
                          <a:tab pos="3200400" algn="l"/>
                          <a:tab pos="228600" algn="l"/>
                        </a:tabLs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Notions théoriques :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  <a:tabLst>
                          <a:tab pos="3200400" algn="l"/>
                          <a:tab pos="228600" algn="l"/>
                        </a:tabLst>
                      </a:pPr>
                      <a:endParaRPr lang="fr-FR" sz="900" i="1" dirty="0" smtClean="0"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marL="228600" algn="l">
                        <a:spcAft>
                          <a:spcPts val="0"/>
                        </a:spcAft>
                        <a:tabLst>
                          <a:tab pos="3200400" algn="l"/>
                          <a:tab pos="228600" algn="l"/>
                        </a:tabLs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 positions par rapport au vent et influence sur le fonctionnement du char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  <a:tabLst>
                          <a:tab pos="3200400" algn="l"/>
                          <a:tab pos="228600" algn="l"/>
                        </a:tabLs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Modification du parcours</a:t>
                      </a:r>
                      <a:r>
                        <a:rPr lang="fr-FR" sz="900" i="1" baseline="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 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  <a:tabLst>
                          <a:tab pos="3200400" algn="l"/>
                          <a:tab pos="228600" algn="l"/>
                        </a:tabLs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algn="l">
                        <a:spcAft>
                          <a:spcPts val="0"/>
                        </a:spcAft>
                        <a:tabLst>
                          <a:tab pos="3200400" algn="l"/>
                          <a:tab pos="228600" algn="l"/>
                        </a:tabLs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algn="l">
                        <a:spcAft>
                          <a:spcPts val="0"/>
                        </a:spcAft>
                        <a:tabLst>
                          <a:tab pos="3200400" algn="l"/>
                          <a:tab pos="228600" algn="l"/>
                        </a:tabLs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Rangement des valises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6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L’estran rocheux à marée basse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enjeux de la biodiversité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fr-FR" sz="7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Lecture de paysage à marée basse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Observer et collecter quelques animaux d'un milieu sensible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Marées et chaîne alimentaire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70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3624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Pique-nique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tiré du sac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1477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</a:tabLs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Plage et paysage du littoral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Jouer, courir, regarder, s’oxygéner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Lecture de paysage marin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Ecoute des paysages sonores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Récolte d’éléments sur la plage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8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+ Atelier « Vous avez dit énergie ? 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Enjeux Développement Durable</a:t>
                      </a:r>
                      <a:endParaRPr lang="fr-FR" sz="12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Découverte de la notion d’énergie.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Sources d’énergies disponibles sur notre planète et leurs utilités.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Les énergies fossiles des renouvelables et leurs enjeux</a:t>
                      </a:r>
                      <a:endParaRPr lang="fr-FR" sz="12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centre ou plage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Atelier « Défi solaire»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Enjeux Développement Durable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Les</a:t>
                      </a:r>
                      <a:r>
                        <a:rPr lang="fr-FR" sz="1000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différentes utilisations et enjeux</a:t>
                      </a:r>
                      <a:endParaRPr lang="fr-FR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dirty="0" smtClean="0">
                          <a:effectLst/>
                          <a:latin typeface="Copperplate Gothic Bold"/>
                          <a:ea typeface="Calibri"/>
                          <a:cs typeface="Calibri"/>
                        </a:rPr>
                        <a:t>Expérimentation  </a:t>
                      </a:r>
                      <a:r>
                        <a:rPr lang="fr-FR" sz="900" i="1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: comprendre la notion d’effet de serre </a:t>
                      </a:r>
                      <a:r>
                        <a:rPr lang="fr-FR" sz="900" b="1" i="1" dirty="0" smtClean="0">
                          <a:effectLst/>
                          <a:latin typeface="Copperplate Gothic Bold"/>
                          <a:ea typeface="Calibri"/>
                          <a:cs typeface="Calibri"/>
                        </a:rPr>
                        <a:t>Fabrication</a:t>
                      </a:r>
                      <a:r>
                        <a:rPr lang="fr-FR" sz="900" i="1" dirty="0" smtClean="0">
                          <a:effectLst/>
                          <a:latin typeface="Copperplate Gothic Bold"/>
                          <a:ea typeface="Calibri"/>
                          <a:cs typeface="Calibri"/>
                        </a:rPr>
                        <a:t>  </a:t>
                      </a:r>
                      <a:r>
                        <a:rPr lang="fr-FR" sz="900" i="1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par groupe d’un four solaire, en matériaux de récup’. </a:t>
                      </a:r>
                      <a:r>
                        <a:rPr lang="fr-FR" sz="900" b="1" i="1" dirty="0" smtClean="0">
                          <a:effectLst/>
                          <a:latin typeface="Copperplate Gothic Bold"/>
                          <a:ea typeface="Calibri"/>
                          <a:cs typeface="Calibri"/>
                        </a:rPr>
                        <a:t>Utiliser sa fabrication tout au long du séjour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centre 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Atelier « Défi hydraulique 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Enjeux Développement Durable</a:t>
                      </a:r>
                    </a:p>
                    <a:p>
                      <a:pPr marL="19050">
                        <a:spcAft>
                          <a:spcPts val="0"/>
                        </a:spcAft>
                      </a:pPr>
                      <a:r>
                        <a:rPr lang="fr-FR" sz="10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Energie hydraulique et les formes de production</a:t>
                      </a:r>
                      <a:endParaRPr lang="fr-FR" sz="9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Energie Hydraulique en France et dans le monde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dirty="0" smtClean="0">
                          <a:effectLst/>
                          <a:latin typeface="Copperplate Gothic Bold"/>
                          <a:ea typeface="Lucida Sans Unicode"/>
                          <a:cs typeface="Calibri"/>
                        </a:rPr>
                        <a:t>Fabrication</a:t>
                      </a:r>
                      <a:r>
                        <a:rPr lang="fr-FR" sz="900" i="1" dirty="0" smtClean="0">
                          <a:effectLst/>
                          <a:latin typeface="Copperplate Gothic Bold"/>
                          <a:ea typeface="Lucida Sans Unicode"/>
                          <a:cs typeface="Calibri"/>
                        </a:rPr>
                        <a:t>  </a:t>
                      </a:r>
                      <a:r>
                        <a:rPr lang="fr-FR" sz="9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d’un moulin à eau en matériaux de récup’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 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centre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Atelier « Défi éolien 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Enjeux Développement Durable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dirty="0" smtClean="0">
                          <a:effectLst/>
                          <a:latin typeface="Copperplate Gothic Bold"/>
                          <a:ea typeface="Lucida Sans Unicode"/>
                          <a:cs typeface="Calibri"/>
                        </a:rPr>
                        <a:t>Expériences</a:t>
                      </a: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  pour comprendre ce qu’est l’air, le vent, comment il se forme…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dirty="0" smtClean="0">
                          <a:effectLst/>
                          <a:latin typeface="Copperplate Gothic Bold"/>
                          <a:ea typeface="Lucida Sans Unicode"/>
                          <a:cs typeface="Calibri"/>
                        </a:rPr>
                        <a:t>Jeu</a:t>
                      </a: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 pour découvrir ses utilisations 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dirty="0" smtClean="0">
                          <a:effectLst/>
                          <a:latin typeface="Copperplate Gothic Bold"/>
                          <a:ea typeface="Lucida Sans Unicode"/>
                          <a:cs typeface="Calibri"/>
                        </a:rPr>
                        <a:t>Fabrication</a:t>
                      </a:r>
                      <a:r>
                        <a:rPr lang="fr-FR" sz="900" i="1" dirty="0" smtClean="0">
                          <a:effectLst/>
                          <a:latin typeface="Kristen ITC"/>
                          <a:ea typeface="Lucida Sans Unicode"/>
                          <a:cs typeface="Calibri"/>
                        </a:rPr>
                        <a:t> </a:t>
                      </a: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d’un moulin à vent</a:t>
                      </a: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 ou </a:t>
                      </a: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cerf volant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centre et sur plage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Land’Art</a:t>
                      </a: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 « Fabrique ta ville de demain » </a:t>
                      </a: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 la plage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Invente ta ville de demain. 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dirty="0" smtClean="0">
                          <a:effectLst/>
                          <a:latin typeface="Copperplate Gothic Bold"/>
                          <a:ea typeface="Lucida Sans Unicode"/>
                          <a:cs typeface="Calibri"/>
                        </a:rPr>
                        <a:t>Construit</a:t>
                      </a: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  </a:t>
                      </a:r>
                      <a:r>
                        <a:rPr lang="fr-FR" sz="9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dans le sable ta ville idéale, ses moyens de production d’énergie avec les matériaux trouvés sur la plage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ctr"/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Retour</a:t>
                      </a:r>
                      <a:endParaRPr lang="fr-FR" sz="900" b="1" i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03516" y="1988840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Exemple de séjour modulable </a:t>
            </a:r>
            <a:r>
              <a:rPr lang="fr-FR" sz="1400" dirty="0" smtClean="0"/>
              <a:t>– </a:t>
            </a:r>
            <a:r>
              <a:rPr lang="fr-FR" sz="1400" b="1" dirty="0" smtClean="0">
                <a:solidFill>
                  <a:srgbClr val="C00000"/>
                </a:solidFill>
              </a:rPr>
              <a:t>5 jours </a:t>
            </a:r>
            <a:r>
              <a:rPr lang="fr-FR" sz="1400" dirty="0" smtClean="0"/>
              <a:t>– </a:t>
            </a:r>
            <a:r>
              <a:rPr lang="fr-FR" sz="1400" i="1" dirty="0"/>
              <a:t>cycles 2 et 3, collège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793" y="6355507"/>
            <a:ext cx="1045840" cy="50249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320106" y="6642556"/>
            <a:ext cx="37279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65254" y="6554610"/>
            <a:ext cx="4035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b="1" dirty="0">
                <a:solidFill>
                  <a:prstClr val="black"/>
                </a:solidFill>
                <a:ea typeface="Calibri"/>
              </a:rPr>
              <a:t>05 35 38 98 11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6184058" y="1378797"/>
            <a:ext cx="2730690" cy="861749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364932" y="1378772"/>
            <a:ext cx="2486001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accent1"/>
                </a:solidFill>
              </a:rPr>
              <a:t>Les + </a:t>
            </a:r>
          </a:p>
          <a:p>
            <a:r>
              <a:rPr lang="fr-FR" sz="1000" dirty="0" smtClean="0"/>
              <a:t>- Projet accompagné et personnalisé </a:t>
            </a:r>
          </a:p>
          <a:p>
            <a:r>
              <a:rPr lang="fr-FR" sz="1000" dirty="0" smtClean="0"/>
              <a:t>- Espace Enseignant / DSDEN en ligne  </a:t>
            </a:r>
          </a:p>
          <a:p>
            <a:r>
              <a:rPr lang="fr-FR" sz="1000" dirty="0" smtClean="0"/>
              <a:t>- Aide au montage du dossier administratif</a:t>
            </a:r>
          </a:p>
          <a:p>
            <a:r>
              <a:rPr lang="fr-FR" sz="1000" dirty="0" smtClean="0"/>
              <a:t>- Encadrement spécialisé environnement  </a:t>
            </a:r>
            <a:endParaRPr lang="fr-FR" sz="100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6184058" y="160516"/>
            <a:ext cx="2730690" cy="116955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 dirty="0" smtClean="0">
              <a:solidFill>
                <a:schemeClr val="accent1"/>
              </a:solidFill>
            </a:endParaRPr>
          </a:p>
          <a:p>
            <a:endParaRPr lang="fr-FR" sz="1000" b="1" dirty="0">
              <a:solidFill>
                <a:schemeClr val="accent1"/>
              </a:solidFill>
            </a:endParaRPr>
          </a:p>
          <a:p>
            <a:r>
              <a:rPr lang="fr-FR" sz="1100" b="1" dirty="0" smtClean="0"/>
              <a:t>pour </a:t>
            </a:r>
            <a:r>
              <a:rPr lang="fr-FR" sz="1100" b="1" dirty="0"/>
              <a:t>3 classes N° 178303  </a:t>
            </a:r>
          </a:p>
          <a:p>
            <a:endParaRPr lang="fr-FR" sz="1000" dirty="0">
              <a:solidFill>
                <a:schemeClr val="tx1"/>
              </a:solidFill>
            </a:endParaRPr>
          </a:p>
          <a:p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306403" y="160518"/>
            <a:ext cx="2486001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70C0"/>
                </a:solidFill>
              </a:rPr>
              <a:t>Agrément Education Nationale : </a:t>
            </a:r>
            <a:r>
              <a:rPr lang="fr-FR" sz="1000" dirty="0"/>
              <a:t>délivré le </a:t>
            </a:r>
            <a:r>
              <a:rPr lang="fr-FR" sz="1000" dirty="0" smtClean="0"/>
              <a:t>12/12/2017 </a:t>
            </a:r>
            <a:r>
              <a:rPr lang="fr-FR" sz="1000" dirty="0"/>
              <a:t>-  4 classes - Dont 1 classe maternelle</a:t>
            </a:r>
          </a:p>
          <a:p>
            <a:r>
              <a:rPr lang="fr-FR" sz="1000" b="1" dirty="0">
                <a:solidFill>
                  <a:srgbClr val="0070C0"/>
                </a:solidFill>
              </a:rPr>
              <a:t>Capacité : </a:t>
            </a:r>
            <a:r>
              <a:rPr lang="fr-FR" sz="1000" dirty="0"/>
              <a:t>114</a:t>
            </a:r>
            <a:r>
              <a:rPr lang="fr-FR" sz="1000" b="1" dirty="0"/>
              <a:t> </a:t>
            </a:r>
            <a:r>
              <a:rPr lang="fr-FR" sz="1000" dirty="0"/>
              <a:t>places  </a:t>
            </a:r>
          </a:p>
          <a:p>
            <a:r>
              <a:rPr lang="fr-FR" sz="1000" b="1" dirty="0">
                <a:solidFill>
                  <a:srgbClr val="0070C0"/>
                </a:solidFill>
              </a:rPr>
              <a:t>Hébergement :</a:t>
            </a:r>
            <a:r>
              <a:rPr lang="fr-FR" sz="1000" dirty="0">
                <a:solidFill>
                  <a:srgbClr val="0070C0"/>
                </a:solidFill>
              </a:rPr>
              <a:t> </a:t>
            </a:r>
            <a:r>
              <a:rPr lang="fr-FR" sz="1000" dirty="0"/>
              <a:t>chambres de 2 à 8 lits </a:t>
            </a:r>
          </a:p>
          <a:p>
            <a:r>
              <a:rPr lang="fr-FR" sz="1000" dirty="0"/>
              <a:t>Sanitaires complets - dans les chambres</a:t>
            </a:r>
          </a:p>
          <a:p>
            <a:r>
              <a:rPr lang="fr-FR" sz="1000" b="1" dirty="0">
                <a:solidFill>
                  <a:srgbClr val="0070C0"/>
                </a:solidFill>
              </a:rPr>
              <a:t>Situation : </a:t>
            </a:r>
            <a:r>
              <a:rPr lang="fr-FR" sz="1000" dirty="0" smtClean="0"/>
              <a:t>accès direct à la plage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6107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196399" y="811096"/>
            <a:ext cx="5256584" cy="11464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28365" y="811096"/>
            <a:ext cx="4824536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2"/>
                </a:solidFill>
                <a:latin typeface="Rockwell" panose="02060603020205020403" pitchFamily="18" charset="0"/>
              </a:rPr>
              <a:t>Objectifs pédagogiques </a:t>
            </a:r>
            <a:r>
              <a:rPr lang="fr-FR" sz="16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du séjour :</a:t>
            </a:r>
          </a:p>
          <a:p>
            <a:r>
              <a:rPr lang="fr-FR" sz="1050" dirty="0" smtClean="0"/>
              <a:t>- S’initier </a:t>
            </a:r>
            <a:r>
              <a:rPr lang="fr-FR" sz="1050" dirty="0"/>
              <a:t>à un engin propulsé par le vent : le char à voile</a:t>
            </a:r>
          </a:p>
          <a:p>
            <a:r>
              <a:rPr lang="fr-FR" sz="1050" dirty="0" smtClean="0"/>
              <a:t>- Définir </a:t>
            </a:r>
            <a:r>
              <a:rPr lang="fr-FR" sz="1050" dirty="0"/>
              <a:t>la notion d’énergie et visualiser ses différentes formes</a:t>
            </a:r>
          </a:p>
          <a:p>
            <a:r>
              <a:rPr lang="fr-FR" sz="1050" dirty="0" smtClean="0"/>
              <a:t>- Identifier </a:t>
            </a:r>
            <a:r>
              <a:rPr lang="fr-FR" sz="1050" dirty="0"/>
              <a:t>les sources d’énergie fossiles et renouvelables </a:t>
            </a:r>
          </a:p>
          <a:p>
            <a:r>
              <a:rPr lang="fr-FR" sz="1050" dirty="0" smtClean="0"/>
              <a:t>- Comprendre </a:t>
            </a:r>
            <a:r>
              <a:rPr lang="fr-FR" sz="1050" dirty="0"/>
              <a:t>les enjeux planétaires (environnementaux, économiques et sociaux) </a:t>
            </a:r>
            <a:r>
              <a:rPr lang="fr-FR" sz="1050" dirty="0" smtClean="0"/>
              <a:t>liés </a:t>
            </a:r>
            <a:r>
              <a:rPr lang="fr-FR" sz="1050" dirty="0"/>
              <a:t>à l’utilisation des énergies existantes et à venir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22566" y="2169121"/>
            <a:ext cx="273179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  Autres activités possibles : </a:t>
            </a:r>
            <a:endParaRPr lang="fr-FR" sz="1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78623" y="2812200"/>
            <a:ext cx="26887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Sorties terrain </a:t>
            </a:r>
            <a:endParaRPr lang="fr-FR" sz="11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r>
              <a:rPr lang="fr-FR" sz="1000" dirty="0" smtClean="0"/>
              <a:t>Balade – Côte sauvage – C2-C3-C</a:t>
            </a:r>
          </a:p>
          <a:p>
            <a:r>
              <a:rPr lang="fr-FR" sz="1000" dirty="0" smtClean="0"/>
              <a:t>Estran </a:t>
            </a:r>
            <a:r>
              <a:rPr lang="fr-FR" sz="1000" dirty="0"/>
              <a:t>rocheux à marée basse – C2-C3-C</a:t>
            </a:r>
          </a:p>
          <a:p>
            <a:r>
              <a:rPr lang="fr-FR" sz="1000" dirty="0" err="1"/>
              <a:t>Land’Art</a:t>
            </a:r>
            <a:r>
              <a:rPr lang="fr-FR" sz="1000" dirty="0"/>
              <a:t> – C2-C3</a:t>
            </a:r>
          </a:p>
          <a:p>
            <a:r>
              <a:rPr lang="fr-FR" sz="1000" dirty="0"/>
              <a:t>Le monde caché de la forêt– C2-C3</a:t>
            </a:r>
          </a:p>
          <a:p>
            <a:r>
              <a:rPr lang="fr-FR" sz="1000" dirty="0"/>
              <a:t>Petites bêtes de la litière – C2-C3</a:t>
            </a:r>
          </a:p>
          <a:p>
            <a:r>
              <a:rPr lang="fr-FR" sz="1000" dirty="0"/>
              <a:t>Paysages et poissons de l’estuaire – C2-C3</a:t>
            </a:r>
          </a:p>
          <a:p>
            <a:r>
              <a:rPr lang="fr-FR" sz="1000" dirty="0" smtClean="0"/>
              <a:t>Plage au bout des doigts - C1</a:t>
            </a:r>
          </a:p>
          <a:p>
            <a:r>
              <a:rPr lang="fr-FR" sz="1000" dirty="0" smtClean="0"/>
              <a:t>Plage </a:t>
            </a:r>
            <a:r>
              <a:rPr lang="fr-FR" sz="1000" dirty="0"/>
              <a:t>et paysages de Saint Georges – C2-C3</a:t>
            </a:r>
          </a:p>
          <a:p>
            <a:r>
              <a:rPr lang="fr-FR" sz="1000" dirty="0" smtClean="0"/>
              <a:t>La nature émoi - C2 –C3</a:t>
            </a:r>
          </a:p>
          <a:p>
            <a:r>
              <a:rPr lang="fr-FR" sz="1000" dirty="0" smtClean="0"/>
              <a:t>Sentier </a:t>
            </a:r>
            <a:r>
              <a:rPr lang="fr-FR" sz="1000" dirty="0"/>
              <a:t>côtier et Falaises de </a:t>
            </a:r>
            <a:r>
              <a:rPr lang="fr-FR" sz="1000" dirty="0" err="1"/>
              <a:t>Suzac</a:t>
            </a:r>
            <a:r>
              <a:rPr lang="fr-FR" sz="1000" dirty="0"/>
              <a:t> – </a:t>
            </a:r>
            <a:r>
              <a:rPr lang="fr-FR" sz="1000" dirty="0" smtClean="0"/>
              <a:t>C2-C3</a:t>
            </a:r>
          </a:p>
          <a:p>
            <a:endParaRPr lang="fr-FR" sz="800" dirty="0" smtClean="0"/>
          </a:p>
          <a:p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Activités sportives</a:t>
            </a:r>
            <a:endParaRPr lang="fr-FR" sz="11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r>
              <a:rPr lang="fr-FR" sz="1000" dirty="0"/>
              <a:t>Char à voile – C2-C3- C</a:t>
            </a:r>
          </a:p>
          <a:p>
            <a:r>
              <a:rPr lang="fr-FR" sz="1000" dirty="0"/>
              <a:t>Jeux coopératifs Basques –C2-C3-C</a:t>
            </a:r>
          </a:p>
          <a:p>
            <a:r>
              <a:rPr lang="fr-FR" sz="1000" dirty="0" smtClean="0"/>
              <a:t>Voile </a:t>
            </a:r>
            <a:r>
              <a:rPr lang="fr-FR" sz="1000" dirty="0"/>
              <a:t>– </a:t>
            </a:r>
            <a:r>
              <a:rPr lang="fr-FR" sz="1000" dirty="0" smtClean="0"/>
              <a:t>C3-C</a:t>
            </a:r>
            <a:endParaRPr lang="fr-FR" sz="1050" dirty="0"/>
          </a:p>
        </p:txBody>
      </p:sp>
      <p:sp>
        <p:nvSpPr>
          <p:cNvPr id="16" name="ZoneTexte 15"/>
          <p:cNvSpPr txBox="1"/>
          <p:nvPr/>
        </p:nvSpPr>
        <p:spPr>
          <a:xfrm>
            <a:off x="2856616" y="2927616"/>
            <a:ext cx="2867511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Vivre Ensemble</a:t>
            </a:r>
          </a:p>
          <a:p>
            <a:pPr lvl="0"/>
            <a:r>
              <a:rPr lang="fr-FR" sz="900" dirty="0" smtClean="0"/>
              <a:t>Module 1 : Vivre ensemble et empathie</a:t>
            </a:r>
          </a:p>
          <a:p>
            <a:pPr lvl="0"/>
            <a:r>
              <a:rPr lang="fr-FR" sz="900" dirty="0" smtClean="0"/>
              <a:t>Module 2 : La relation positive aux autres et au monde </a:t>
            </a:r>
            <a:endParaRPr lang="fr-FR" sz="900" dirty="0"/>
          </a:p>
          <a:p>
            <a:endParaRPr lang="fr-FR" sz="600" b="1" dirty="0" smtClean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Temps 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de </a:t>
            </a:r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classe</a:t>
            </a:r>
          </a:p>
          <a:p>
            <a:r>
              <a:rPr lang="fr-FR" sz="1000" dirty="0" smtClean="0"/>
              <a:t>Courants </a:t>
            </a:r>
            <a:r>
              <a:rPr lang="fr-FR" sz="1000" dirty="0"/>
              <a:t>marins – C2-C3</a:t>
            </a:r>
          </a:p>
          <a:p>
            <a:r>
              <a:rPr lang="fr-FR" sz="1000" dirty="0" smtClean="0"/>
              <a:t>Défis Hydraulique - Solaire - Eoliens </a:t>
            </a:r>
            <a:r>
              <a:rPr lang="fr-FR" sz="1000" dirty="0"/>
              <a:t>– C3</a:t>
            </a:r>
          </a:p>
          <a:p>
            <a:r>
              <a:rPr lang="fr-FR" sz="1000" dirty="0" smtClean="0"/>
              <a:t>Oiseau</a:t>
            </a:r>
            <a:r>
              <a:rPr lang="fr-FR" sz="1000" dirty="0"/>
              <a:t> : Qui es –tu ? – </a:t>
            </a:r>
            <a:r>
              <a:rPr lang="fr-FR" sz="1000" dirty="0" smtClean="0"/>
              <a:t>C1- C2-C3</a:t>
            </a:r>
            <a:endParaRPr lang="fr-FR" sz="1000" dirty="0"/>
          </a:p>
          <a:p>
            <a:r>
              <a:rPr lang="fr-FR" sz="1000" dirty="0" smtClean="0"/>
              <a:t>Ta ville de demain - C2-C3</a:t>
            </a:r>
            <a:endParaRPr lang="fr-FR" sz="1000" dirty="0"/>
          </a:p>
          <a:p>
            <a:r>
              <a:rPr lang="fr-FR" sz="1000" dirty="0" smtClean="0"/>
              <a:t>Vous </a:t>
            </a:r>
            <a:r>
              <a:rPr lang="fr-FR" sz="1000" dirty="0"/>
              <a:t>avez dit Biodiversité ? – C2-C3</a:t>
            </a:r>
          </a:p>
          <a:p>
            <a:endParaRPr lang="fr-FR" sz="600" b="1" dirty="0">
              <a:solidFill>
                <a:schemeClr val="accent1"/>
              </a:solidFill>
            </a:endParaRPr>
          </a:p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Sites – Activités humaines Patrimoine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 </a:t>
            </a:r>
            <a:endParaRPr lang="fr-FR" sz="1000" dirty="0" smtClean="0"/>
          </a:p>
          <a:p>
            <a:r>
              <a:rPr lang="fr-FR" sz="1000" dirty="0" smtClean="0"/>
              <a:t>Corderie Royale – C3</a:t>
            </a:r>
          </a:p>
          <a:p>
            <a:r>
              <a:rPr lang="fr-FR" sz="1000" dirty="0" smtClean="0"/>
              <a:t>Port  </a:t>
            </a:r>
            <a:r>
              <a:rPr lang="fr-FR" sz="1000" dirty="0"/>
              <a:t>de pêche de Royan – C2-C3 – C</a:t>
            </a:r>
          </a:p>
          <a:p>
            <a:r>
              <a:rPr lang="fr-FR" sz="1000" dirty="0" smtClean="0"/>
              <a:t>Marais salants  - C3 - Village </a:t>
            </a:r>
            <a:r>
              <a:rPr lang="fr-FR" sz="1000" dirty="0"/>
              <a:t>typique </a:t>
            </a:r>
            <a:r>
              <a:rPr lang="fr-FR" sz="1000" dirty="0" smtClean="0"/>
              <a:t>de Talmont</a:t>
            </a:r>
            <a:endParaRPr lang="fr-FR" sz="1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26570" y="2569840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/>
              <a:t>Cycle 1 : C1 - Cycle </a:t>
            </a:r>
            <a:r>
              <a:rPr lang="fr-FR" sz="900" b="1" i="1" dirty="0"/>
              <a:t>2 et 3 : C2-C3 - Collège : </a:t>
            </a:r>
            <a:r>
              <a:rPr lang="fr-FR" sz="900" b="1" i="1" dirty="0" smtClean="0"/>
              <a:t>C</a:t>
            </a:r>
            <a:endParaRPr lang="fr-FR" sz="900" dirty="0"/>
          </a:p>
        </p:txBody>
      </p:sp>
      <p:pic>
        <p:nvPicPr>
          <p:cNvPr id="1025" name="Image 10" descr="_MRE9160-BorderMaker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181" y="2154301"/>
            <a:ext cx="1140270" cy="74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Image 1" descr="\\Aroeven\classes_decouverte\1- PHOTOS\STRUCTURES\ST_GEORGES\SELECTION_SITE_INTERNET\IMGP4805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943" y="2148838"/>
            <a:ext cx="1121153" cy="75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32"/>
          <p:cNvSpPr/>
          <p:nvPr/>
        </p:nvSpPr>
        <p:spPr>
          <a:xfrm>
            <a:off x="226570" y="5465147"/>
            <a:ext cx="5616624" cy="920804"/>
          </a:xfrm>
          <a:prstGeom prst="round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23528" y="5430996"/>
            <a:ext cx="51125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Aux environs </a:t>
            </a:r>
          </a:p>
          <a:p>
            <a:r>
              <a:rPr lang="fr-FR" sz="1000" dirty="0"/>
              <a:t>Sentier des Douaniers de Vaux/Mer à la Grande côte</a:t>
            </a:r>
          </a:p>
          <a:p>
            <a:r>
              <a:rPr lang="fr-FR" sz="1000" dirty="0" smtClean="0"/>
              <a:t>Phare </a:t>
            </a:r>
            <a:r>
              <a:rPr lang="fr-FR" sz="1000" dirty="0"/>
              <a:t>de Cordouan et de la Courbe</a:t>
            </a:r>
          </a:p>
          <a:p>
            <a:r>
              <a:rPr lang="fr-FR" sz="1000" dirty="0" smtClean="0"/>
              <a:t>Aquarium de la Rochelle, Corderie Royale de Rochefort</a:t>
            </a:r>
          </a:p>
          <a:p>
            <a:r>
              <a:rPr lang="fr-FR" sz="1000" dirty="0" smtClean="0"/>
              <a:t>Citée de l’huîtres de Marennes Oléron, les marais  salants de l’île Madame ou l’île d’Oléron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056" y="6323548"/>
            <a:ext cx="1045840" cy="502493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3923928" y="6385951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275524" y="456927"/>
            <a:ext cx="5520612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Rockwell" panose="02060603020205020403" pitchFamily="18" charset="0"/>
              </a:rPr>
              <a:t>Classe – Char à voile - Défi Energies - (sans bus)</a:t>
            </a:r>
            <a:endParaRPr lang="fr-FR" sz="1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179513" y="4462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Les </a:t>
            </a:r>
            <a:r>
              <a:rPr lang="fr-FR" sz="2000" b="1" dirty="0" err="1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Buissonnets</a:t>
            </a:r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 » 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fr-FR" sz="1600" b="1" i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Saint-Georges-de-Didonne (17)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75523" y="6350148"/>
            <a:ext cx="4300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>
                    <a:lumMod val="50000"/>
                  </a:schemeClr>
                </a:solidFill>
              </a:rPr>
              <a:t>06 72 27 60 51 //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6004600" y="4228365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5989185" y="2185055"/>
            <a:ext cx="2772000" cy="8965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à coins arrondis 37"/>
          <p:cNvSpPr/>
          <p:nvPr/>
        </p:nvSpPr>
        <p:spPr>
          <a:xfrm>
            <a:off x="6002934" y="3201568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5999405" y="1159397"/>
            <a:ext cx="273069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6008130" y="5229017"/>
            <a:ext cx="2772000" cy="92333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6072048" y="4272465"/>
            <a:ext cx="254616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« Espaces de vie &amp; Vivre Ensemble  » 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S’approprier et apprendre à partager de nouveaux espaces, de nouvelles règles de fonctionnement, </a:t>
            </a:r>
          </a:p>
          <a:p>
            <a:endParaRPr lang="fr-FR" sz="1000" dirty="0"/>
          </a:p>
        </p:txBody>
      </p:sp>
      <p:sp>
        <p:nvSpPr>
          <p:cNvPr id="42" name="ZoneTexte 41"/>
          <p:cNvSpPr txBox="1"/>
          <p:nvPr/>
        </p:nvSpPr>
        <p:spPr>
          <a:xfrm>
            <a:off x="6063793" y="2174800"/>
            <a:ext cx="26887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Alimentation &amp; gaspillage 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Mieux gérer et trier les déchets, limiter les emballages plastiques…alterner repas avec et sans viande ni poisson par séjour. 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018640" y="3217195"/>
            <a:ext cx="268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Education &amp; empathie »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  <a:r>
              <a:rPr lang="fr-FR" sz="900" dirty="0">
                <a:solidFill>
                  <a:srgbClr val="000000"/>
                </a:solidFill>
                <a:ea typeface="Times New Roman"/>
                <a:cs typeface="Calibri"/>
              </a:rPr>
              <a:t>Développer des compétences psycho sociales . Expérimenter les liens qui existent entre notre bien-être et celui des autres. A</a:t>
            </a:r>
            <a:r>
              <a:rPr lang="fr-FR" sz="900" dirty="0">
                <a:solidFill>
                  <a:prstClr val="black"/>
                </a:solidFill>
              </a:rPr>
              <a:t>pprendre à écouter , à travailler en équipe, à être et agir collectivement…</a:t>
            </a:r>
            <a:endParaRPr lang="fr-FR" sz="1200" b="1" dirty="0">
              <a:solidFill>
                <a:srgbClr val="1F497D"/>
              </a:solidFill>
              <a:latin typeface="Rockwell" panose="02060603020205020403" pitchFamily="18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025838" y="1182234"/>
            <a:ext cx="26505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«Education à l’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 </a:t>
            </a:r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Environnement » </a:t>
            </a:r>
            <a:r>
              <a:rPr lang="fr-FR" sz="1000" dirty="0" smtClean="0">
                <a:solidFill>
                  <a:prstClr val="black"/>
                </a:solidFill>
              </a:rPr>
              <a:t>sur </a:t>
            </a:r>
            <a:r>
              <a:rPr lang="fr-FR" sz="1000" dirty="0">
                <a:solidFill>
                  <a:prstClr val="black"/>
                </a:solidFill>
              </a:rPr>
              <a:t>les impacts de nos attitudes et comportements, sur notre capacité à agir pour préserver notre planète et contribuer à l’objectif   «Demain 2030 »…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6063793" y="5198744"/>
            <a:ext cx="2688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La relation Homme &amp; Nature»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Apprendre à écouter ses sensations, émotions corporelles pour découvrir autrement la nature et les êtres vivants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5965122" y="116631"/>
            <a:ext cx="284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Rockwell" panose="02060603020205020403" pitchFamily="18" charset="0"/>
              </a:rPr>
              <a:t>Axes forts du séjour</a:t>
            </a:r>
            <a:endParaRPr lang="fr-FR" sz="1700" b="1" dirty="0">
              <a:solidFill>
                <a:schemeClr val="accent1"/>
              </a:solidFill>
              <a:latin typeface="Rockwell" panose="02060603020205020403" pitchFamily="18" charset="0"/>
            </a:endParaRPr>
          </a:p>
        </p:txBody>
      </p:sp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48" y="462879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70" y="475372"/>
            <a:ext cx="503302" cy="50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117" y="466002"/>
            <a:ext cx="507600" cy="50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Image 64" descr="Objectifs de développement durable | Crèdit Andorrà Financial Group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7" t="4717" r="7083" b="7530"/>
          <a:stretch/>
        </p:blipFill>
        <p:spPr bwMode="auto">
          <a:xfrm>
            <a:off x="6639972" y="430302"/>
            <a:ext cx="540000" cy="55613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72" y="464196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4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399</Words>
  <Application>Microsoft Office PowerPoint</Application>
  <PresentationFormat>Affichage à l'écran (4:3)</PresentationFormat>
  <Paragraphs>186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Aro5</dc:creator>
  <cp:lastModifiedBy>yann</cp:lastModifiedBy>
  <cp:revision>75</cp:revision>
  <cp:lastPrinted>2019-08-08T08:38:29Z</cp:lastPrinted>
  <dcterms:created xsi:type="dcterms:W3CDTF">2019-07-24T08:43:08Z</dcterms:created>
  <dcterms:modified xsi:type="dcterms:W3CDTF">2021-07-29T12:52:17Z</dcterms:modified>
</cp:coreProperties>
</file>