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848"/>
    <a:srgbClr val="049F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928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86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48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2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147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1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22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8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17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045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53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023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</a:t>
            </a:r>
            <a:r>
              <a:rPr lang="fr-FR" sz="2000" b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Sylvains</a:t>
            </a:r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Saint-Palais-sur-Mer (17)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28869" y="764704"/>
            <a:ext cx="585529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1050" i="1" dirty="0" smtClean="0"/>
          </a:p>
          <a:p>
            <a:pPr algn="just"/>
            <a:r>
              <a:rPr lang="fr-FR" sz="1050" i="1" dirty="0" smtClean="0"/>
              <a:t>Les </a:t>
            </a:r>
            <a:r>
              <a:rPr lang="fr-FR" sz="1050" i="1" dirty="0"/>
              <a:t>pieds dans l’eau, </a:t>
            </a:r>
            <a:r>
              <a:rPr lang="fr-FR" sz="1050" i="1" dirty="0" smtClean="0"/>
              <a:t>tout proche de l’estuaire </a:t>
            </a:r>
            <a:r>
              <a:rPr lang="fr-FR" sz="1050" i="1" dirty="0"/>
              <a:t>de la </a:t>
            </a:r>
            <a:r>
              <a:rPr lang="fr-FR" sz="1050" i="1" dirty="0" smtClean="0"/>
              <a:t>Gironde  (</a:t>
            </a:r>
            <a:r>
              <a:rPr lang="fr-FR" sz="1050" i="1" dirty="0"/>
              <a:t>le plus grand d’Europe</a:t>
            </a:r>
            <a:r>
              <a:rPr lang="fr-FR" sz="1050" i="1" dirty="0" smtClean="0"/>
              <a:t>)… venez </a:t>
            </a:r>
            <a:r>
              <a:rPr lang="fr-FR" sz="1050" i="1" dirty="0"/>
              <a:t>découvrir, la </a:t>
            </a:r>
            <a:r>
              <a:rPr lang="fr-FR" sz="1050" i="1" dirty="0" smtClean="0"/>
              <a:t>beauté de la biodiversité locale et </a:t>
            </a:r>
            <a:r>
              <a:rPr lang="fr-FR" sz="1050" i="1" dirty="0"/>
              <a:t>les activités économiques du </a:t>
            </a:r>
            <a:r>
              <a:rPr lang="fr-FR" sz="1050" i="1" dirty="0" smtClean="0"/>
              <a:t>littoral… </a:t>
            </a:r>
          </a:p>
          <a:p>
            <a:pPr algn="just"/>
            <a:r>
              <a:rPr lang="fr-FR" sz="1050" i="1" dirty="0" smtClean="0"/>
              <a:t>Explorer au </a:t>
            </a:r>
            <a:r>
              <a:rPr lang="fr-FR" sz="1050" i="1" dirty="0"/>
              <a:t>rythme des marées, les paysages de la « côte de beauté », appréhender les différents espaces et les </a:t>
            </a:r>
            <a:r>
              <a:rPr lang="fr-FR" sz="1050" i="1" dirty="0" smtClean="0"/>
              <a:t>espèces qui </a:t>
            </a:r>
            <a:r>
              <a:rPr lang="fr-FR" sz="1050" i="1" dirty="0"/>
              <a:t>y cohabitent pour observer les richesses des écosystèmes étudiés. Un séjour riche pour appréhender </a:t>
            </a:r>
            <a:r>
              <a:rPr lang="fr-FR" sz="1050" i="1" dirty="0" smtClean="0"/>
              <a:t> autrement </a:t>
            </a:r>
            <a:r>
              <a:rPr lang="fr-FR" sz="1050" i="1" dirty="0"/>
              <a:t>la plage, l’estran rocheux, </a:t>
            </a:r>
            <a:r>
              <a:rPr lang="fr-FR" sz="1050" i="1" dirty="0" smtClean="0"/>
              <a:t>et le patrimoine naturel  local.</a:t>
            </a:r>
            <a:endParaRPr lang="fr-FR" sz="16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3290256"/>
              </p:ext>
            </p:extLst>
          </p:nvPr>
        </p:nvGraphicFramePr>
        <p:xfrm>
          <a:off x="275524" y="2276872"/>
          <a:ext cx="8616955" cy="4134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391"/>
                <a:gridCol w="1708989"/>
                <a:gridCol w="1728192"/>
                <a:gridCol w="1732992"/>
                <a:gridCol w="1723391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1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2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3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</a:t>
                      </a:r>
                      <a:r>
                        <a:rPr lang="fr-FR" sz="1200" b="1" baseline="0" dirty="0" smtClean="0"/>
                        <a:t> 4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5</a:t>
                      </a:r>
                      <a:endParaRPr lang="fr-FR" sz="1200" b="1" dirty="0"/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Voyage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 de découverte du centre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cadre et les espaces de vie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règles de fonctionnement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vivre ensemble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Installation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Estran rocheux à marée basse </a:t>
                      </a:r>
                    </a:p>
                    <a:p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Collecte, identification respectueuse des animaux  </a:t>
                      </a: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Balade sur le sentier des Douaniers</a:t>
                      </a:r>
                    </a:p>
                    <a:p>
                      <a:pPr algn="ctr"/>
                      <a:endParaRPr lang="fr-FR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L’Estuaire de la Gironde </a:t>
                      </a:r>
                    </a:p>
                    <a:p>
                      <a:pPr algn="l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Pêche  traditionnelle</a:t>
                      </a:r>
                      <a:r>
                        <a:rPr lang="fr-FR" sz="9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Carrelets </a:t>
                      </a:r>
                    </a:p>
                    <a:p>
                      <a:pPr algn="l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Pont du Diable </a:t>
                      </a:r>
                    </a:p>
                    <a:p>
                      <a:pPr algn="l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Phare</a:t>
                      </a:r>
                      <a:r>
                        <a:rPr lang="fr-FR" sz="9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Cordouan</a:t>
                      </a: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 de pêche de Royan </a:t>
                      </a:r>
                    </a:p>
                    <a:p>
                      <a:pPr marL="0" algn="l" defTabSz="914400" rtl="0" eaLnBrk="1" latinLnBrk="0" hangingPunct="1"/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Sous forme de fiches enquête</a:t>
                      </a:r>
                    </a:p>
                    <a:p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principales installations portuaires</a:t>
                      </a:r>
                      <a:b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Chalutiers, fileyeurs et outils de pêche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pêche : une activité économique</a:t>
                      </a:r>
                    </a:p>
                    <a:p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bus</a:t>
                      </a: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Rangement des valises 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Rallye des mers  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Restitution des acquis </a:t>
                      </a:r>
                      <a:endParaRPr lang="fr-FR" sz="9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Grand jeu de fin de séjour pour aborder de façon ludique :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les thèmes étudiés et leur importance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le vocabulaire, les notions-clefs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fr-FR" sz="9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dernière plage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centre</a:t>
                      </a:r>
                      <a:endParaRPr lang="fr-FR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26362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Pique-nique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tiré du sac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Plages &amp; paysages du littoral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Première immersion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Observation participative des hauts de plage Échantillonnage de mer  </a:t>
                      </a:r>
                    </a:p>
                    <a:p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Jeux coopératifs </a:t>
                      </a:r>
                    </a:p>
                    <a:p>
                      <a:pPr algn="l"/>
                      <a:endParaRPr lang="fr-FR" sz="800" b="0" i="1" u="none" strike="noStrike" baseline="0" dirty="0" smtClean="0">
                        <a:solidFill>
                          <a:srgbClr val="000000"/>
                        </a:solidFill>
                        <a:latin typeface="Futura"/>
                      </a:endParaRPr>
                    </a:p>
                    <a:p>
                      <a:pPr algn="l"/>
                      <a:r>
                        <a:rPr lang="fr-FR" sz="800" b="0" i="1" u="none" strike="noStrike" baseline="0" dirty="0" smtClean="0">
                          <a:solidFill>
                            <a:srgbClr val="000000"/>
                          </a:solidFill>
                          <a:latin typeface="Futura"/>
                        </a:rPr>
                        <a:t>Jeux de plage </a:t>
                      </a:r>
                    </a:p>
                    <a:p>
                      <a:pPr algn="l"/>
                      <a:endParaRPr lang="fr-FR" sz="800" b="0" i="1" u="none" strike="noStrike" baseline="0" dirty="0" smtClean="0">
                        <a:solidFill>
                          <a:srgbClr val="000000"/>
                        </a:solidFill>
                        <a:latin typeface="Futura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Marais ostréicoles </a:t>
                      </a:r>
                    </a:p>
                    <a:p>
                      <a:pPr algn="l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fr-FR" sz="9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citée de l’huître</a:t>
                      </a: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Visite d’une exploitation ostréicole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balade dans le marais, entre claires et chenaux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Enquête sur</a:t>
                      </a:r>
                      <a:r>
                        <a:rPr lang="fr-FR" sz="9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la </a:t>
                      </a: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flore spécifique Réalisation d’un herbier</a:t>
                      </a:r>
                    </a:p>
                    <a:p>
                      <a:pPr marL="0" algn="l" defTabSz="914400" rtl="0" eaLnBrk="1" latinLnBrk="0" hangingPunct="1"/>
                      <a:endParaRPr lang="fr-FR" sz="7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bus</a:t>
                      </a: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Cordon dunaire </a:t>
                      </a: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Rôle, importance et fragilité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Types de dunes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Identification des plantes</a:t>
                      </a: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village typique de Talmont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 beau village de France</a:t>
                      </a:r>
                      <a:endParaRPr lang="fr-FR" sz="9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Rallye découverte par équipe sous forme d’enquêtes : histoire du village, son église, ses ruelles, lecture de paysage…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en bus et Retour</a:t>
                      </a:r>
                      <a:endParaRPr lang="fr-FR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03516" y="1988840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Exemple de séjour modulable </a:t>
            </a:r>
            <a:r>
              <a:rPr lang="fr-FR" sz="1400" dirty="0" smtClean="0"/>
              <a:t>– </a:t>
            </a:r>
            <a:r>
              <a:rPr lang="fr-FR" sz="1400" b="1" dirty="0" smtClean="0">
                <a:solidFill>
                  <a:srgbClr val="C00000"/>
                </a:solidFill>
              </a:rPr>
              <a:t>5 jours </a:t>
            </a:r>
            <a:r>
              <a:rPr lang="fr-FR" sz="1400" dirty="0" smtClean="0"/>
              <a:t>– </a:t>
            </a:r>
            <a:r>
              <a:rPr lang="fr-FR" sz="1400" i="1" dirty="0" smtClean="0"/>
              <a:t>Cycles 2, 3 &amp; collège</a:t>
            </a:r>
            <a:endParaRPr lang="fr-FR" sz="1400" i="1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352" y="6381328"/>
            <a:ext cx="1045840" cy="50249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5148064" y="647325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47516" y="6452934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05 40 54 70 40 // 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6149356" y="1412063"/>
            <a:ext cx="2730690" cy="82612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306403" y="1376410"/>
            <a:ext cx="2608345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accent1"/>
                </a:solidFill>
              </a:rPr>
              <a:t>Les + </a:t>
            </a:r>
          </a:p>
          <a:p>
            <a:r>
              <a:rPr lang="fr-FR" sz="1000" dirty="0" smtClean="0"/>
              <a:t>- Projet accompagné et personnalisé </a:t>
            </a:r>
          </a:p>
          <a:p>
            <a:r>
              <a:rPr lang="fr-FR" sz="1000" dirty="0" smtClean="0"/>
              <a:t>- Espace Enseignant / DSDEN en ligne  </a:t>
            </a:r>
          </a:p>
          <a:p>
            <a:r>
              <a:rPr lang="fr-FR" sz="1000" dirty="0" smtClean="0"/>
              <a:t>- Aide au montage du dossier administratif</a:t>
            </a:r>
          </a:p>
          <a:p>
            <a:r>
              <a:rPr lang="fr-FR" sz="1000" dirty="0" smtClean="0"/>
              <a:t>- Encadrement spécialisé environnement  </a:t>
            </a:r>
            <a:endParaRPr lang="fr-FR" sz="1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62574" y="428481"/>
            <a:ext cx="517352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Classe – </a:t>
            </a:r>
            <a:r>
              <a:rPr lang="fr-FR" sz="1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Littoral  &amp; Milieu marin </a:t>
            </a:r>
            <a:r>
              <a:rPr lang="fr-FR" sz="12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(sans </a:t>
            </a:r>
            <a:r>
              <a:rPr lang="fr-FR" sz="1200" b="1" dirty="0">
                <a:solidFill>
                  <a:schemeClr val="bg1"/>
                </a:solidFill>
                <a:latin typeface="Rockwell" panose="02060603020205020403" pitchFamily="18" charset="0"/>
              </a:rPr>
              <a:t>bus)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184058" y="160516"/>
            <a:ext cx="2730690" cy="116955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b="1" dirty="0" smtClean="0">
              <a:solidFill>
                <a:schemeClr val="accent1"/>
              </a:solidFill>
            </a:endParaRPr>
          </a:p>
          <a:p>
            <a:endParaRPr lang="fr-FR" sz="1000" b="1" dirty="0">
              <a:solidFill>
                <a:schemeClr val="accent1"/>
              </a:solidFill>
            </a:endParaRPr>
          </a:p>
          <a:p>
            <a:r>
              <a:rPr lang="fr-FR" sz="1100" b="1" dirty="0" smtClean="0"/>
              <a:t>pour </a:t>
            </a:r>
            <a:r>
              <a:rPr lang="fr-FR" sz="1100" b="1" dirty="0"/>
              <a:t>3 classes N° 178303  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306403" y="151482"/>
            <a:ext cx="248600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70C0"/>
                </a:solidFill>
              </a:rPr>
              <a:t>Agrément Education Nationale : </a:t>
            </a:r>
            <a:r>
              <a:rPr lang="fr-FR" sz="1000" dirty="0"/>
              <a:t>délivré le </a:t>
            </a:r>
            <a:r>
              <a:rPr lang="fr-FR" sz="1000" b="1" dirty="0" smtClean="0">
                <a:solidFill>
                  <a:srgbClr val="FF0000"/>
                </a:solidFill>
              </a:rPr>
              <a:t>en cours d’agrément </a:t>
            </a:r>
            <a:r>
              <a:rPr lang="fr-FR" sz="1000" dirty="0"/>
              <a:t>-  </a:t>
            </a:r>
            <a:r>
              <a:rPr lang="fr-FR" sz="1000" dirty="0" smtClean="0"/>
              <a:t>2 </a:t>
            </a:r>
            <a:r>
              <a:rPr lang="fr-FR" sz="1000" dirty="0"/>
              <a:t>classes - Dont 1 classe maternelle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Capacité : </a:t>
            </a:r>
            <a:r>
              <a:rPr lang="fr-FR" sz="1000" dirty="0" smtClean="0"/>
              <a:t>95places </a:t>
            </a:r>
            <a:r>
              <a:rPr lang="fr-FR" sz="1000" dirty="0"/>
              <a:t> </a:t>
            </a:r>
            <a:r>
              <a:rPr lang="fr-FR" sz="1000" dirty="0" smtClean="0"/>
              <a:t>- 80 élèves + 15 adultes</a:t>
            </a:r>
            <a:endParaRPr lang="fr-FR" sz="1000" dirty="0"/>
          </a:p>
          <a:p>
            <a:r>
              <a:rPr lang="fr-FR" sz="1000" b="1" dirty="0">
                <a:solidFill>
                  <a:srgbClr val="0070C0"/>
                </a:solidFill>
              </a:rPr>
              <a:t>Hébergement :</a:t>
            </a:r>
            <a:r>
              <a:rPr lang="fr-FR" sz="1000" dirty="0">
                <a:solidFill>
                  <a:srgbClr val="0070C0"/>
                </a:solidFill>
              </a:rPr>
              <a:t> </a:t>
            </a:r>
            <a:r>
              <a:rPr lang="fr-FR" sz="1000" dirty="0"/>
              <a:t>chambres de </a:t>
            </a:r>
            <a:r>
              <a:rPr lang="fr-FR" sz="1000" dirty="0" smtClean="0"/>
              <a:t>3,4 et 5lits </a:t>
            </a:r>
            <a:endParaRPr lang="fr-FR" sz="1000" dirty="0"/>
          </a:p>
          <a:p>
            <a:r>
              <a:rPr lang="fr-FR" sz="1000" dirty="0" smtClean="0"/>
              <a:t>3 bâtiments de 30  à 37 lits</a:t>
            </a:r>
            <a:endParaRPr lang="fr-FR" sz="1000" dirty="0"/>
          </a:p>
          <a:p>
            <a:r>
              <a:rPr lang="fr-FR" sz="1000" b="1" dirty="0">
                <a:solidFill>
                  <a:srgbClr val="0070C0"/>
                </a:solidFill>
              </a:rPr>
              <a:t>Situation : </a:t>
            </a:r>
            <a:r>
              <a:rPr lang="fr-FR" sz="1000" dirty="0" smtClean="0"/>
              <a:t>très proche de la plage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xmlns="" val="16107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96399" y="811096"/>
            <a:ext cx="5239697" cy="12497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8365" y="811096"/>
            <a:ext cx="4824536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2"/>
                </a:solidFill>
                <a:latin typeface="Rockwell" panose="02060603020205020403" pitchFamily="18" charset="0"/>
              </a:rPr>
              <a:t>Objectifs pédagogiques </a:t>
            </a:r>
            <a:r>
              <a:rPr lang="fr-FR" sz="16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du séjour :</a:t>
            </a:r>
          </a:p>
          <a:p>
            <a:r>
              <a:rPr lang="fr-FR" sz="1050" b="1" dirty="0" smtClean="0">
                <a:solidFill>
                  <a:schemeClr val="accent1"/>
                </a:solidFill>
              </a:rPr>
              <a:t>-    Etudier </a:t>
            </a:r>
            <a:r>
              <a:rPr lang="fr-FR" sz="1050" b="1" dirty="0">
                <a:solidFill>
                  <a:schemeClr val="accent1"/>
                </a:solidFill>
              </a:rPr>
              <a:t>le bord de mer et le littoral : </a:t>
            </a:r>
            <a:r>
              <a:rPr lang="fr-FR" sz="1050" dirty="0"/>
              <a:t>marées, courants, flore et </a:t>
            </a:r>
            <a:r>
              <a:rPr lang="fr-FR" sz="1050" dirty="0" smtClean="0"/>
              <a:t>faune</a:t>
            </a:r>
            <a:endParaRPr lang="fr-FR" sz="1050" dirty="0"/>
          </a:p>
          <a:p>
            <a:r>
              <a:rPr lang="fr-FR" sz="1050" dirty="0" smtClean="0"/>
              <a:t>-    Rencontrer </a:t>
            </a:r>
            <a:r>
              <a:rPr lang="fr-FR" sz="1050" dirty="0"/>
              <a:t>différents milieux : forêt, estran rocheux, plage et falaises</a:t>
            </a:r>
          </a:p>
          <a:p>
            <a:r>
              <a:rPr lang="fr-FR" sz="1050" dirty="0" smtClean="0"/>
              <a:t>-    Aborder </a:t>
            </a:r>
            <a:r>
              <a:rPr lang="fr-FR" sz="1050" dirty="0"/>
              <a:t>les </a:t>
            </a:r>
            <a:r>
              <a:rPr lang="fr-FR" sz="1050" b="1" dirty="0">
                <a:solidFill>
                  <a:schemeClr val="accent1"/>
                </a:solidFill>
              </a:rPr>
              <a:t>activités économiques : </a:t>
            </a:r>
            <a:r>
              <a:rPr lang="fr-FR" sz="1050" dirty="0"/>
              <a:t>pêche, ostréiculture et </a:t>
            </a:r>
            <a:r>
              <a:rPr lang="fr-FR" sz="1050" dirty="0" smtClean="0"/>
              <a:t>tourisme</a:t>
            </a:r>
            <a:endParaRPr lang="fr-FR" sz="1050" dirty="0"/>
          </a:p>
          <a:p>
            <a:pPr marL="171450" indent="-171450">
              <a:buFontTx/>
              <a:buChar char="-"/>
            </a:pPr>
            <a:r>
              <a:rPr lang="fr-FR" sz="1050" dirty="0" smtClean="0"/>
              <a:t>Adopter </a:t>
            </a:r>
            <a:r>
              <a:rPr lang="fr-FR" sz="1050" dirty="0"/>
              <a:t>des </a:t>
            </a:r>
            <a:r>
              <a:rPr lang="fr-FR" sz="1050" b="1" dirty="0">
                <a:solidFill>
                  <a:schemeClr val="accent1"/>
                </a:solidFill>
              </a:rPr>
              <a:t>comportements respectueux </a:t>
            </a:r>
            <a:r>
              <a:rPr lang="fr-FR" sz="1050" dirty="0"/>
              <a:t>des milieux et de leur </a:t>
            </a:r>
            <a:r>
              <a:rPr lang="fr-FR" sz="1050" dirty="0" smtClean="0"/>
              <a:t>équilibre.</a:t>
            </a:r>
          </a:p>
          <a:p>
            <a:pPr marL="171450" indent="-171450">
              <a:buFontTx/>
              <a:buChar char="-"/>
            </a:pPr>
            <a:r>
              <a:rPr lang="fr-FR" sz="1050" dirty="0" smtClean="0"/>
              <a:t>Encourager </a:t>
            </a:r>
            <a:r>
              <a:rPr lang="fr-FR" sz="1050" dirty="0"/>
              <a:t>à regarder, toucher, sentir, écouter, </a:t>
            </a:r>
            <a:r>
              <a:rPr lang="fr-FR" sz="1050" dirty="0" smtClean="0"/>
              <a:t>goûter…questionner</a:t>
            </a:r>
          </a:p>
          <a:p>
            <a:pPr marL="171450" indent="-171450">
              <a:buFontTx/>
              <a:buChar char="-"/>
            </a:pPr>
            <a:r>
              <a:rPr lang="fr-FR" sz="1050" dirty="0" smtClean="0"/>
              <a:t>Faire </a:t>
            </a:r>
            <a:r>
              <a:rPr lang="fr-FR" sz="1050" dirty="0"/>
              <a:t>l’expérience du Vivre Ensemble</a:t>
            </a:r>
          </a:p>
          <a:p>
            <a:pPr marL="171450" indent="-171450">
              <a:buFontTx/>
              <a:buChar char="-"/>
            </a:pPr>
            <a:endParaRPr lang="fr-FR" sz="1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22566" y="2169121"/>
            <a:ext cx="27317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Autres activités possibles : </a:t>
            </a:r>
            <a:endParaRPr lang="fr-FR" sz="1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78623" y="2812200"/>
            <a:ext cx="268874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Sorties terrain </a:t>
            </a:r>
            <a:endParaRPr lang="fr-FR" sz="1100" dirty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Balade – Côte sauvage – C2-C3-C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Estran rocheux à marée basse – C2-C3-C</a:t>
            </a:r>
          </a:p>
          <a:p>
            <a:pPr lvl="0"/>
            <a:r>
              <a:rPr lang="fr-FR" sz="1000" dirty="0" smtClean="0">
                <a:solidFill>
                  <a:prstClr val="black"/>
                </a:solidFill>
              </a:rPr>
              <a:t>Land ’Art </a:t>
            </a:r>
            <a:r>
              <a:rPr lang="fr-FR" sz="1000" dirty="0">
                <a:solidFill>
                  <a:prstClr val="black"/>
                </a:solidFill>
              </a:rPr>
              <a:t>–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Le monde caché de la forêt–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Petites bêtes de la litière –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Paysages et poissons de l’estuaire –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Plage au bout des doigts - C1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Plage et paysages de Saint Palais –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La Nature émoi- C2 –C3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Sentier côtier et Falaises de </a:t>
            </a:r>
            <a:r>
              <a:rPr lang="fr-FR" sz="1000" dirty="0" err="1">
                <a:solidFill>
                  <a:prstClr val="black"/>
                </a:solidFill>
              </a:rPr>
              <a:t>Suzac</a:t>
            </a:r>
            <a:r>
              <a:rPr lang="fr-FR" sz="1000" dirty="0">
                <a:solidFill>
                  <a:prstClr val="black"/>
                </a:solidFill>
              </a:rPr>
              <a:t> – C2-C3</a:t>
            </a:r>
          </a:p>
          <a:p>
            <a:pPr lvl="0"/>
            <a:endParaRPr lang="fr-FR" sz="800" dirty="0">
              <a:solidFill>
                <a:prstClr val="black"/>
              </a:solidFill>
            </a:endParaRPr>
          </a:p>
          <a:p>
            <a:pPr lvl="0"/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Activités sportives</a:t>
            </a:r>
            <a:endParaRPr lang="fr-FR" sz="1100" dirty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Char à voile – C2-C3- C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Jeux coopératifs Basques –C2-C3-C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56616" y="2927616"/>
            <a:ext cx="286751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Vivre Ensemble</a:t>
            </a:r>
          </a:p>
          <a:p>
            <a:pPr lvl="0"/>
            <a:r>
              <a:rPr lang="fr-FR" sz="1000" dirty="0"/>
              <a:t>Agir maintenant pour demain - C3, C4Compréhension mutuelle - C3, C</a:t>
            </a:r>
          </a:p>
          <a:p>
            <a:pPr lvl="0"/>
            <a:r>
              <a:rPr lang="fr-FR" sz="1000" dirty="0"/>
              <a:t>Moi et mon groupe classe - C3, C</a:t>
            </a:r>
          </a:p>
          <a:p>
            <a:pPr lvl="0"/>
            <a:r>
              <a:rPr lang="fr-FR" sz="1000" dirty="0"/>
              <a:t>Temps boussole  - C3, C</a:t>
            </a:r>
          </a:p>
          <a:p>
            <a:endParaRPr lang="fr-FR" sz="600" b="1" dirty="0" smtClean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Temps 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de </a:t>
            </a:r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classe/ Energie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 </a:t>
            </a:r>
            <a:endParaRPr lang="fr-FR" sz="1100" b="1" dirty="0" smtClean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 smtClean="0"/>
              <a:t>Courants </a:t>
            </a:r>
            <a:r>
              <a:rPr lang="fr-FR" sz="1000" dirty="0"/>
              <a:t>marins – C2-C3</a:t>
            </a:r>
          </a:p>
          <a:p>
            <a:r>
              <a:rPr lang="fr-FR" sz="1000" dirty="0" smtClean="0"/>
              <a:t>Défis Hydraulique - Solaire - Eoliens </a:t>
            </a:r>
            <a:r>
              <a:rPr lang="fr-FR" sz="1000" dirty="0"/>
              <a:t>– C3</a:t>
            </a:r>
          </a:p>
          <a:p>
            <a:r>
              <a:rPr lang="fr-FR" sz="1000" dirty="0" smtClean="0"/>
              <a:t>Oiseau</a:t>
            </a:r>
            <a:r>
              <a:rPr lang="fr-FR" sz="1000" dirty="0"/>
              <a:t> : Qui es –tu ? – </a:t>
            </a:r>
            <a:r>
              <a:rPr lang="fr-FR" sz="1000" dirty="0" smtClean="0"/>
              <a:t>C1- C2-C3</a:t>
            </a:r>
            <a:endParaRPr lang="fr-FR" sz="1000" dirty="0"/>
          </a:p>
          <a:p>
            <a:r>
              <a:rPr lang="fr-FR" sz="1000" dirty="0" smtClean="0"/>
              <a:t>Ta ville de demain - C2-C3</a:t>
            </a:r>
            <a:endParaRPr lang="fr-FR" sz="1000" dirty="0"/>
          </a:p>
          <a:p>
            <a:r>
              <a:rPr lang="fr-FR" sz="1000" dirty="0" smtClean="0"/>
              <a:t>Vous </a:t>
            </a:r>
            <a:r>
              <a:rPr lang="fr-FR" sz="1000" dirty="0"/>
              <a:t>avez dit Biodiversité ? – C2-C3</a:t>
            </a:r>
          </a:p>
          <a:p>
            <a:endParaRPr lang="fr-FR" sz="600" b="1" dirty="0">
              <a:solidFill>
                <a:schemeClr val="accent1"/>
              </a:solidFill>
            </a:endParaRP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Sites – Activités humaines Patrimoine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 </a:t>
            </a:r>
            <a:endParaRPr lang="fr-FR" sz="1000" dirty="0" smtClean="0"/>
          </a:p>
          <a:p>
            <a:r>
              <a:rPr lang="fr-FR" sz="1000" dirty="0" smtClean="0"/>
              <a:t>Corderie Royale – C3</a:t>
            </a:r>
          </a:p>
          <a:p>
            <a:r>
              <a:rPr lang="fr-FR" sz="1000" dirty="0" smtClean="0"/>
              <a:t>Port  </a:t>
            </a:r>
            <a:r>
              <a:rPr lang="fr-FR" sz="1000" dirty="0"/>
              <a:t>de pêche de Royan – C2-C3 – C</a:t>
            </a:r>
          </a:p>
          <a:p>
            <a:r>
              <a:rPr lang="fr-FR" sz="1000" dirty="0" smtClean="0"/>
              <a:t>Marais salants  - C3</a:t>
            </a:r>
          </a:p>
          <a:p>
            <a:r>
              <a:rPr lang="fr-FR" sz="1000" dirty="0" smtClean="0"/>
              <a:t>Village </a:t>
            </a:r>
            <a:r>
              <a:rPr lang="fr-FR" sz="1000" dirty="0"/>
              <a:t>typique et insolite de Talmont – </a:t>
            </a:r>
            <a:r>
              <a:rPr lang="fr-FR" sz="1000" dirty="0" smtClean="0"/>
              <a:t>C2-C3</a:t>
            </a:r>
            <a:endParaRPr lang="fr-FR" sz="1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26570" y="2569840"/>
            <a:ext cx="35283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i="1" dirty="0" smtClean="0"/>
              <a:t>Cycle 1 : C1 - Cycle </a:t>
            </a:r>
            <a:r>
              <a:rPr lang="fr-FR" sz="900" b="1" i="1" dirty="0"/>
              <a:t>2 et 3 : C2-C3 - Collège : </a:t>
            </a:r>
            <a:r>
              <a:rPr lang="fr-FR" sz="900" b="1" i="1" dirty="0" smtClean="0"/>
              <a:t>C</a:t>
            </a:r>
            <a:endParaRPr lang="fr-FR" sz="9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226570" y="5465147"/>
            <a:ext cx="5616624" cy="1008112"/>
          </a:xfrm>
          <a:prstGeom prst="round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3528" y="5430996"/>
            <a:ext cx="51125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Aux environs </a:t>
            </a:r>
          </a:p>
          <a:p>
            <a:r>
              <a:rPr lang="fr-FR" sz="1000" dirty="0"/>
              <a:t>Sentier des Douaniers de Vaux/Mer à la Grande côte</a:t>
            </a:r>
          </a:p>
          <a:p>
            <a:r>
              <a:rPr lang="fr-FR" sz="1000" dirty="0" smtClean="0"/>
              <a:t>Phare </a:t>
            </a:r>
            <a:r>
              <a:rPr lang="fr-FR" sz="1000" dirty="0"/>
              <a:t>de Cordouan et de la Courbe</a:t>
            </a:r>
          </a:p>
          <a:p>
            <a:r>
              <a:rPr lang="fr-FR" sz="1000" dirty="0" smtClean="0"/>
              <a:t>Aquarium de la Rochelle, Corderie Royale de Rochefort</a:t>
            </a:r>
          </a:p>
          <a:p>
            <a:r>
              <a:rPr lang="fr-FR" sz="1000" dirty="0" smtClean="0"/>
              <a:t>Citée de l’huîtres de Marennes Oléron, les marais  salants de l’île Madame ou l’île d’Oléron</a:t>
            </a: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352" y="6381328"/>
            <a:ext cx="1045840" cy="502493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5148064" y="647325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247516" y="6452934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smtClean="0">
                <a:solidFill>
                  <a:schemeClr val="bg1">
                    <a:lumMod val="50000"/>
                  </a:schemeClr>
                </a:solidFill>
              </a:rPr>
              <a:t>06 26 25 19 57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01913" y="62769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Sylvains » </a:t>
            </a:r>
            <a:r>
              <a:rPr lang="fr-FR" sz="1600" b="1" i="1" dirty="0">
                <a:solidFill>
                  <a:srgbClr val="1F497D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Saint-Palais-sur-Mer (17)</a:t>
            </a:r>
            <a:endParaRPr lang="fr-FR" sz="1600" b="1" i="1" dirty="0">
              <a:solidFill>
                <a:srgbClr val="1F497D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6033496" y="3861048"/>
            <a:ext cx="26887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 de vie collective » </a:t>
            </a:r>
          </a:p>
          <a:p>
            <a:pPr algn="ctr"/>
            <a:r>
              <a:rPr lang="fr-FR" sz="1100" dirty="0" smtClean="0"/>
              <a:t>Jeu de découverte du centre, des règles de vie, et place de chacun. </a:t>
            </a:r>
            <a:endParaRPr lang="fr-FR" sz="1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5999405" y="2907729"/>
            <a:ext cx="2688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Rythme &amp; besoins » </a:t>
            </a:r>
          </a:p>
          <a:p>
            <a:pPr algn="ctr"/>
            <a:r>
              <a:rPr lang="fr-FR" sz="1200" dirty="0" smtClean="0"/>
              <a:t>Temps libre, temps calme nécessaires à l’enfant 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5918695" y="811096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pPr algn="ctr"/>
            <a:r>
              <a:rPr lang="fr-FR" sz="1200" dirty="0" smtClean="0"/>
              <a:t>1 animateur pédagogique par classe présent durant tout le séjour  </a:t>
            </a:r>
          </a:p>
        </p:txBody>
      </p:sp>
      <p:sp>
        <p:nvSpPr>
          <p:cNvPr id="51" name="Rectangle à coins arrondis 50"/>
          <p:cNvSpPr/>
          <p:nvPr/>
        </p:nvSpPr>
        <p:spPr>
          <a:xfrm>
            <a:off x="5974721" y="3797812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à coins arrondis 51"/>
          <p:cNvSpPr/>
          <p:nvPr/>
        </p:nvSpPr>
        <p:spPr>
          <a:xfrm>
            <a:off x="5970099" y="1805835"/>
            <a:ext cx="2772000" cy="8965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à coins arrondis 52"/>
          <p:cNvSpPr/>
          <p:nvPr/>
        </p:nvSpPr>
        <p:spPr>
          <a:xfrm>
            <a:off x="5965123" y="2812200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5971019" y="810433"/>
            <a:ext cx="273069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à coins arrondis 54"/>
          <p:cNvSpPr/>
          <p:nvPr/>
        </p:nvSpPr>
        <p:spPr>
          <a:xfrm>
            <a:off x="5999405" y="4804456"/>
            <a:ext cx="2772000" cy="10001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6033495" y="3861048"/>
            <a:ext cx="25461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espaces de vie  » </a:t>
            </a:r>
          </a:p>
          <a:p>
            <a:r>
              <a:rPr lang="fr-FR" sz="1000" dirty="0" smtClean="0"/>
              <a:t>S’approprier et apprendre à partager de nouveaux espaces, de nouvelles </a:t>
            </a:r>
            <a:r>
              <a:rPr lang="fr-FR" sz="1000" dirty="0"/>
              <a:t>règles </a:t>
            </a:r>
            <a:r>
              <a:rPr lang="fr-FR" sz="1000" dirty="0" smtClean="0"/>
              <a:t>de fonctionnement, </a:t>
            </a:r>
            <a:endParaRPr lang="fr-FR" sz="1000" dirty="0"/>
          </a:p>
          <a:p>
            <a:endParaRPr lang="fr-FR" sz="1000" dirty="0"/>
          </a:p>
        </p:txBody>
      </p:sp>
      <p:sp>
        <p:nvSpPr>
          <p:cNvPr id="57" name="ZoneTexte 56"/>
          <p:cNvSpPr txBox="1"/>
          <p:nvPr/>
        </p:nvSpPr>
        <p:spPr>
          <a:xfrm>
            <a:off x="5986097" y="1854259"/>
            <a:ext cx="26887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Alimentation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Réduire le gaspillage, mieux gérer et trier les déchets, limiter les emballages plastiques…alterner repas avec et sans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viande ni poisson par séjour. 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970099" y="2846701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Soi et les Autres»</a:t>
            </a:r>
            <a:r>
              <a:rPr lang="fr-FR" sz="1200" dirty="0"/>
              <a:t>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Expérimenter les </a:t>
            </a:r>
            <a:r>
              <a:rPr lang="fr-FR" sz="900" dirty="0">
                <a:solidFill>
                  <a:srgbClr val="000000"/>
                </a:solidFill>
                <a:ea typeface="Times New Roman"/>
                <a:cs typeface="Calibri"/>
              </a:rPr>
              <a:t>liens qui existent entre notre bien-être et celui des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autres. A</a:t>
            </a:r>
            <a:r>
              <a:rPr lang="fr-FR" sz="900" dirty="0" smtClean="0"/>
              <a:t>pprendre </a:t>
            </a:r>
            <a:r>
              <a:rPr lang="fr-FR" sz="900" dirty="0"/>
              <a:t>à </a:t>
            </a:r>
            <a:r>
              <a:rPr lang="fr-FR" sz="900" dirty="0" smtClean="0"/>
              <a:t>écouter , à travailler </a:t>
            </a:r>
            <a:r>
              <a:rPr lang="fr-FR" sz="900" dirty="0"/>
              <a:t>en équipe, </a:t>
            </a:r>
            <a:r>
              <a:rPr lang="fr-FR" sz="900" dirty="0" smtClean="0"/>
              <a:t>à être et agir </a:t>
            </a:r>
            <a:r>
              <a:rPr lang="fr-FR" sz="900" dirty="0"/>
              <a:t>collectivement pour </a:t>
            </a:r>
            <a:r>
              <a:rPr lang="fr-FR" sz="900" dirty="0" smtClean="0"/>
              <a:t>le Vivre Ensemble…</a:t>
            </a:r>
            <a:endParaRPr lang="fr-FR" sz="1200" b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999405" y="764929"/>
            <a:ext cx="2650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r>
              <a:rPr lang="fr-FR" sz="1000" dirty="0" smtClean="0"/>
              <a:t>Développer sa capacité à  mieux comprendre les  enjeux liés à l’équilibre Homme – Nature. Agir pour préserver notre patrimoine naturel…</a:t>
            </a:r>
            <a:endParaRPr lang="fr-FR" sz="1000" dirty="0"/>
          </a:p>
        </p:txBody>
      </p:sp>
      <p:sp>
        <p:nvSpPr>
          <p:cNvPr id="60" name="ZoneTexte 59"/>
          <p:cNvSpPr txBox="1"/>
          <p:nvPr/>
        </p:nvSpPr>
        <p:spPr>
          <a:xfrm>
            <a:off x="6033496" y="4881322"/>
            <a:ext cx="2688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Corps et relation sensible avec la nature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Recréer du lien par les sensations, les perceptions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corporelles vécues dans la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nature. Se poser, se centrer, ressentir autrement...</a:t>
            </a:r>
            <a:endParaRPr lang="fr-FR" sz="1000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965122" y="116631"/>
            <a:ext cx="284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Des axes forts au service de votre pro</a:t>
            </a:r>
            <a:r>
              <a:rPr lang="fr-FR" sz="1700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jet</a:t>
            </a:r>
            <a:endParaRPr lang="fr-FR" sz="1700" b="1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262574" y="428481"/>
            <a:ext cx="517352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Classe – </a:t>
            </a:r>
            <a:r>
              <a:rPr lang="fr-FR" sz="1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Littoral  &amp; Milieu marin </a:t>
            </a:r>
            <a:r>
              <a:rPr lang="fr-FR" sz="12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(sans </a:t>
            </a:r>
            <a:r>
              <a:rPr lang="fr-FR" sz="1200" b="1" dirty="0">
                <a:solidFill>
                  <a:schemeClr val="bg1"/>
                </a:solidFill>
                <a:latin typeface="Rockwell" panose="02060603020205020403" pitchFamily="18" charset="0"/>
              </a:rPr>
              <a:t>bus)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pic>
        <p:nvPicPr>
          <p:cNvPr id="29" name="Picture 2" descr="\\AROEVEN\classes_decouverte\0 - CLASSES DE DECOUVERTE\STRUCTURES\STRUCTURES ACTUELLES\ST_PALAIS_CCAS\PHOTOS\20200527_10524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4883" y="2058939"/>
            <a:ext cx="1104866" cy="82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\\AROEVEN\classes_decouverte\0 - CLASSES DE DECOUVERTE\STRUCTURES\STRUCTURES ACTUELLES\ST_PALAIS_CCAS\PHOTOS\20200527_10532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97640"/>
            <a:ext cx="1080120" cy="81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04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3115</TotalTime>
  <Words>416</Words>
  <Application>Microsoft Office PowerPoint</Application>
  <PresentationFormat>Affichage à l'écran (4:3)</PresentationFormat>
  <Paragraphs>195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Aro5</dc:creator>
  <cp:lastModifiedBy>Vie Scolaire</cp:lastModifiedBy>
  <cp:revision>80</cp:revision>
  <cp:lastPrinted>2020-07-27T11:51:38Z</cp:lastPrinted>
  <dcterms:created xsi:type="dcterms:W3CDTF">2019-07-24T08:43:08Z</dcterms:created>
  <dcterms:modified xsi:type="dcterms:W3CDTF">2020-08-28T10:04:14Z</dcterms:modified>
</cp:coreProperties>
</file>