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5524" y="456927"/>
            <a:ext cx="53765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M1- Vivre ensemble &amp; empathie : </a:t>
            </a:r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gestion et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émotions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7819" y="791049"/>
            <a:ext cx="585529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i="1" dirty="0"/>
              <a:t>Ce séjour permettra de faciliter les échanges, les rencontres et le Faire Ensemble dans une étape très importante  </a:t>
            </a:r>
            <a:r>
              <a:rPr lang="fr-FR" sz="1050" i="1" dirty="0" smtClean="0"/>
              <a:t>de </a:t>
            </a:r>
            <a:r>
              <a:rPr lang="fr-FR" sz="1050" i="1" dirty="0"/>
              <a:t>la scolarité d’un </a:t>
            </a:r>
            <a:r>
              <a:rPr lang="fr-FR" sz="1050" i="1" dirty="0" smtClean="0"/>
              <a:t>élève au collège </a:t>
            </a:r>
            <a:r>
              <a:rPr lang="fr-FR" sz="1050" i="1" dirty="0"/>
              <a:t>ou au lycée. Les diverses activités proposées qu’elles soient </a:t>
            </a:r>
            <a:r>
              <a:rPr lang="fr-FR" sz="1050" i="1" dirty="0" smtClean="0"/>
              <a:t>nautiques</a:t>
            </a:r>
            <a:r>
              <a:rPr lang="fr-FR" sz="1050" i="1" dirty="0"/>
              <a:t>, nature, coopératives impulseront une dynamique de rentrée scolaire dans un environnement </a:t>
            </a:r>
            <a:r>
              <a:rPr lang="fr-FR" sz="1050" i="1" dirty="0" smtClean="0"/>
              <a:t>différent </a:t>
            </a:r>
            <a:r>
              <a:rPr lang="fr-FR" sz="1050" i="1" dirty="0"/>
              <a:t>de l’établissement scolaire. Sorties terrain, ateliers sur centre, challenges, jeux coopératifs… </a:t>
            </a:r>
            <a:r>
              <a:rPr lang="fr-FR" sz="1050" i="1" dirty="0" smtClean="0"/>
              <a:t>permettront </a:t>
            </a:r>
            <a:r>
              <a:rPr lang="fr-FR" sz="1050" i="1" dirty="0"/>
              <a:t>de créer du lien entre élèves et adultes en début d’année pour que tous participent à la future </a:t>
            </a:r>
            <a:r>
              <a:rPr lang="fr-FR" sz="1050" i="1" dirty="0" smtClean="0"/>
              <a:t>cohésion </a:t>
            </a:r>
            <a:r>
              <a:rPr lang="fr-FR" sz="1050" i="1" dirty="0"/>
              <a:t>du groupe de classe dans leur nouvel établissement.</a:t>
            </a:r>
            <a:endParaRPr lang="fr-FR" sz="1050" dirty="0"/>
          </a:p>
          <a:p>
            <a:r>
              <a:rPr lang="fr-FR" sz="1050" dirty="0"/>
              <a:t> 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75203"/>
              </p:ext>
            </p:extLst>
          </p:nvPr>
        </p:nvGraphicFramePr>
        <p:xfrm>
          <a:off x="275524" y="2276872"/>
          <a:ext cx="8616955" cy="398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8"/>
                <a:gridCol w="1742594"/>
                <a:gridCol w="1723391"/>
                <a:gridCol w="1723391"/>
                <a:gridCol w="1723391"/>
              </a:tblGrid>
              <a:tr h="21651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19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Voyage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Jeu de découverte du centre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</a:t>
                      </a: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cadre et les espaces de vie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règles de fonctionnement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vivre ensemble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Installation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Présentation de la semaine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Moi et mes émotions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émotions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Leurs manifestations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effets possibles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Agir maintenant pour demain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Projet collectif en fonction du thème choisi par les élèves.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Coopérer et faire ensemble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(Projet en sous-groupe)  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groupe et ses émotions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Relations interpersonnelles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Perceptions, ressentis et émotions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Propositions</a:t>
                      </a:r>
                      <a:r>
                        <a:rPr lang="fr-FR" sz="9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et solutions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Agir, maintenant pour demain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Projet collectif (suite)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Finalisation et restitution des projets  initiés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</a:tr>
              <a:tr h="20807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166245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Plage vivante </a:t>
                      </a: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&amp; paysages du littoral 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Échantillonnage de mer 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boussole </a:t>
                      </a:r>
                    </a:p>
                    <a:p>
                      <a:r>
                        <a:rPr lang="fr-FR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Règles de fonctionnement </a:t>
                      </a:r>
                      <a:r>
                        <a:rPr lang="fr-FR" sz="105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200" dirty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port de pêche de Royan 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- Enquête :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Découverte des principales installations portuaires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pêche : une activité économique 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boussole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L’estran rocheux à marée basse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. Observer et collecter animaux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Marées &amp; chaîne alimentaire 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boussole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monde caché de la Forêt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Approche sensorielle et ludique </a:t>
                      </a: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/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boussole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Bilan : notre classe Nature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Restitution des acquis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&amp;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Grand jeu de fin de séjour 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</a:tr>
              <a:tr h="29522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boussole : s’initier à la relation empathique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Préambule : </a:t>
                      </a: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séjour avec animateurs vie collective et quotidienne AROEVEN. Obligatoire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fonction du projet d’établissement , possibilité</a:t>
                      </a:r>
                      <a:r>
                        <a:rPr lang="fr-FR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demander le projet  </a:t>
                      </a:r>
                      <a:r>
                        <a:rPr lang="fr-FR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 – La  relation positive aux autres et au monde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97819" y="186057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/>
              <a:t>cycles 2 et 3, collège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60" y="6321971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635896" y="6505023"/>
            <a:ext cx="3816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75524" y="6442501"/>
            <a:ext cx="4024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b="1" dirty="0"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306403" y="141206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364932" y="1376410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290826" y="160517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367586" y="160518"/>
            <a:ext cx="24860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 Education Nationale : </a:t>
            </a:r>
            <a:r>
              <a:rPr lang="fr-FR" sz="1000" dirty="0"/>
              <a:t>délivré le 17/12/2018 - </a:t>
            </a:r>
            <a:r>
              <a:rPr lang="fr-FR" sz="1000" b="1" dirty="0"/>
              <a:t>3 classes </a:t>
            </a:r>
            <a:r>
              <a:rPr lang="fr-FR" sz="1000" dirty="0"/>
              <a:t>- Dont 24 maternelles	</a:t>
            </a:r>
            <a:br>
              <a:rPr lang="fr-FR" sz="1000" dirty="0"/>
            </a:br>
            <a:r>
              <a:rPr lang="fr-FR" sz="1000" b="1" dirty="0">
                <a:solidFill>
                  <a:srgbClr val="0070C0"/>
                </a:solidFill>
              </a:rPr>
              <a:t>Capacité  : </a:t>
            </a:r>
            <a:r>
              <a:rPr lang="fr-FR" sz="1000" dirty="0"/>
              <a:t>96 lits – 80 élèves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 : </a:t>
            </a:r>
            <a:r>
              <a:rPr lang="fr-FR" sz="1000" dirty="0"/>
              <a:t>2 bâtiments, chambre de 2, 4, 5 et 6 lits</a:t>
            </a:r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2620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Objectif général du séjour :</a:t>
            </a:r>
          </a:p>
          <a:p>
            <a:r>
              <a:rPr lang="fr-FR" sz="1000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Apprendre à réguler ses émotions personnelles et dans collectif</a:t>
            </a:r>
          </a:p>
          <a:p>
            <a:pPr lvl="0">
              <a:defRPr sz="1800"/>
            </a:pP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Objectifs spécifiques :</a:t>
            </a:r>
          </a:p>
          <a:p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 </a:t>
            </a:r>
            <a:r>
              <a:rPr lang="fr-FR" sz="900" b="1" dirty="0" smtClean="0"/>
              <a:t>Objectifs spécifiques</a:t>
            </a:r>
            <a:r>
              <a:rPr lang="fr-FR" sz="900" dirty="0" smtClean="0"/>
              <a:t> au </a:t>
            </a:r>
            <a:r>
              <a:rPr lang="fr-FR" sz="900" u="sng" dirty="0" smtClean="0"/>
              <a:t>niveau individuel</a:t>
            </a:r>
            <a:r>
              <a:rPr lang="fr-FR" sz="900" dirty="0" smtClean="0"/>
              <a:t> : </a:t>
            </a:r>
          </a:p>
          <a:p>
            <a:r>
              <a:rPr lang="fr-FR" sz="900" dirty="0" smtClean="0"/>
              <a:t>- Repérer ses émotions et leur manifestations (corporelles, mentales)</a:t>
            </a:r>
          </a:p>
          <a:p>
            <a:r>
              <a:rPr lang="fr-FR" sz="900" dirty="0" smtClean="0"/>
              <a:t>- Connaître les effets possibles des émotions sur soi</a:t>
            </a:r>
          </a:p>
          <a:p>
            <a:r>
              <a:rPr lang="fr-FR" sz="900" dirty="0" smtClean="0"/>
              <a:t>- Proposer et expérimenter des stratégies de régulation en fonction de ses besoins</a:t>
            </a:r>
          </a:p>
          <a:p>
            <a:r>
              <a:rPr lang="fr-FR" sz="900" dirty="0" smtClean="0"/>
              <a:t>- </a:t>
            </a:r>
            <a:r>
              <a:rPr lang="fr-FR" sz="900" dirty="0"/>
              <a:t>Faire l’expérience de la vie en collectivité et du vivre ensemble</a:t>
            </a:r>
          </a:p>
          <a:p>
            <a:endParaRPr lang="fr-FR" sz="600" dirty="0" smtClean="0"/>
          </a:p>
          <a:p>
            <a:r>
              <a:rPr lang="fr-FR" sz="900" b="1" dirty="0" smtClean="0"/>
              <a:t>Objectifs spécifiques</a:t>
            </a:r>
            <a:r>
              <a:rPr lang="fr-FR" sz="900" dirty="0" smtClean="0"/>
              <a:t> au </a:t>
            </a:r>
            <a:r>
              <a:rPr lang="fr-FR" sz="900" u="sng" dirty="0" smtClean="0"/>
              <a:t>niveau collectif </a:t>
            </a:r>
            <a:r>
              <a:rPr lang="fr-FR" sz="900" dirty="0" smtClean="0"/>
              <a:t>: </a:t>
            </a:r>
          </a:p>
          <a:p>
            <a:r>
              <a:rPr lang="fr-FR" sz="900" dirty="0" smtClean="0"/>
              <a:t>- Apprendre à identifier les manifestations émotionnelles chez l’autre</a:t>
            </a:r>
          </a:p>
          <a:p>
            <a:r>
              <a:rPr lang="fr-FR" sz="900" dirty="0" smtClean="0"/>
              <a:t>- Connaître les impacts des émotions sur la dynamique de groupe et le bien vivre ensemble</a:t>
            </a:r>
          </a:p>
          <a:p>
            <a:pPr lvl="0">
              <a:defRPr sz="1800"/>
            </a:pPr>
            <a:endParaRPr lang="fr-FR" sz="600" b="1" dirty="0" smtClean="0">
              <a:solidFill>
                <a:schemeClr val="tx2"/>
              </a:solidFill>
              <a:latin typeface="Rockwell" panose="02060603020205020403" pitchFamily="18" charset="0"/>
            </a:endParaRPr>
          </a:p>
          <a:p>
            <a:pPr lvl="0">
              <a:defRPr sz="1800"/>
            </a:pPr>
            <a:r>
              <a:rPr lang="fr-FR" sz="1050" b="1" dirty="0" err="1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Re</a:t>
            </a:r>
            <a:r>
              <a:rPr lang="fr-FR" sz="1050" b="1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créer le lien Homme- Nature</a:t>
            </a:r>
          </a:p>
          <a:p>
            <a:pPr lvl="0">
              <a:buClr>
                <a:srgbClr val="4F81BD"/>
              </a:buClr>
              <a:buSzPct val="45000"/>
              <a:defRPr sz="1800"/>
            </a:pPr>
            <a:r>
              <a:rPr lang="fr-FR" sz="1000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- Rencontrer différents milieux par la relation sensible, sensorielle et corporelle: forêt, estran rocheux, plage et falaises</a:t>
            </a:r>
          </a:p>
          <a:p>
            <a:endParaRPr lang="fr-FR" sz="105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6570" y="3475134"/>
            <a:ext cx="2731796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M2 – </a:t>
            </a:r>
            <a:r>
              <a:rPr lang="fr-FR" sz="1200" dirty="0">
                <a:solidFill>
                  <a:srgbClr val="FFFF00"/>
                </a:solidFill>
                <a:latin typeface="Rockwell" panose="02060603020205020403" pitchFamily="18" charset="0"/>
              </a:rPr>
              <a:t>La  relation positive aux autres et au monde  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48" y="6222012"/>
            <a:ext cx="1045840" cy="502493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779913" y="6385951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179513" y="456927"/>
            <a:ext cx="552061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  <a:latin typeface="Rockwell" panose="02060603020205020403" pitchFamily="18" charset="0"/>
              </a:rPr>
              <a:t>M1 </a:t>
            </a:r>
            <a:r>
              <a:rPr lang="fr-FR" sz="14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-Vivre ensemble </a:t>
            </a:r>
            <a:r>
              <a:rPr lang="fr-FR" sz="1400" b="1" dirty="0">
                <a:solidFill>
                  <a:srgbClr val="FFFF00"/>
                </a:solidFill>
                <a:latin typeface="Rockwell" panose="02060603020205020403" pitchFamily="18" charset="0"/>
              </a:rPr>
              <a:t>&amp; empathie </a:t>
            </a:r>
            <a:r>
              <a:rPr lang="fr-FR" sz="14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 -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gestion et émotions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5523" y="6350148"/>
            <a:ext cx="430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86772" y="4099396"/>
            <a:ext cx="48245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Objectif général</a:t>
            </a:r>
            <a:r>
              <a:rPr lang="fr-FR" sz="1000" dirty="0" smtClean="0"/>
              <a:t> </a:t>
            </a:r>
            <a:r>
              <a:rPr lang="fr-FR" sz="900" dirty="0" smtClean="0"/>
              <a:t>: Apprendre à bien communiquer pour mieux coopérer</a:t>
            </a:r>
          </a:p>
          <a:p>
            <a:r>
              <a:rPr lang="fr-FR" sz="900" dirty="0" smtClean="0"/>
              <a:t> </a:t>
            </a:r>
          </a:p>
          <a:p>
            <a:pPr algn="just"/>
            <a:r>
              <a:rPr lang="fr-FR" sz="1100" b="1" dirty="0" smtClean="0"/>
              <a:t>Ce Module 2 "La relation positive aux autres et au monde«  s 'adresse aux groupes ayant déjà amorcé le travail autour des émotions et désirant développer la communication intra-groupe et la coopération.</a:t>
            </a:r>
            <a:r>
              <a:rPr lang="fr-FR" sz="900" b="1" dirty="0" smtClean="0"/>
              <a:t> </a:t>
            </a:r>
          </a:p>
          <a:p>
            <a:endParaRPr lang="fr-FR" sz="900" dirty="0" smtClean="0"/>
          </a:p>
          <a:p>
            <a:endParaRPr lang="fr-FR" sz="900" dirty="0"/>
          </a:p>
          <a:p>
            <a:r>
              <a:rPr lang="fr-FR" sz="900" dirty="0"/>
              <a:t>Pour plus d’information consulter la grille séjour sur notre site Internet.</a:t>
            </a:r>
          </a:p>
          <a:p>
            <a:endParaRPr lang="fr-FR" sz="800" dirty="0" smtClean="0"/>
          </a:p>
          <a:p>
            <a:endParaRPr lang="fr-FR" sz="8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Image 64" descr="Objectifs de développement durable | Crèdit Andorrà Financial Group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pic>
        <p:nvPicPr>
          <p:cNvPr id="68" name="Picture 3" descr="34789948_10217114725328669_1836254580971667456_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31340"/>
            <a:ext cx="892625" cy="66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extérieurs_cc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24" y="3431340"/>
            <a:ext cx="900178" cy="6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à coins arrondis 36"/>
          <p:cNvSpPr/>
          <p:nvPr/>
        </p:nvSpPr>
        <p:spPr>
          <a:xfrm>
            <a:off x="226570" y="5539035"/>
            <a:ext cx="5616624" cy="576271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361830" y="5360327"/>
            <a:ext cx="511256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rgbClr val="000000"/>
              </a:solidFill>
              <a:ea typeface="Times New Roman"/>
              <a:cs typeface="Calibri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Pistes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cyclables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Vélodyssée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avec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accès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sur de nombreux sites naturels </a:t>
            </a:r>
            <a:endParaRPr lang="fr-FR" sz="1000" dirty="0">
              <a:latin typeface="Trebuchet MS"/>
              <a:ea typeface="Lucida Sans Unicode"/>
              <a:cs typeface="Times New Roman"/>
            </a:endParaRP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bassin d’Arcachon et les villages ostréicoles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404</Words>
  <Application>Microsoft Office PowerPoint</Application>
  <PresentationFormat>Affichage à l'écran (4:3)</PresentationFormat>
  <Paragraphs>134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96</cp:revision>
  <cp:lastPrinted>2019-08-08T08:38:29Z</cp:lastPrinted>
  <dcterms:created xsi:type="dcterms:W3CDTF">2019-07-24T08:43:08Z</dcterms:created>
  <dcterms:modified xsi:type="dcterms:W3CDTF">2021-07-30T08:22:23Z</dcterms:modified>
</cp:coreProperties>
</file>