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D848"/>
    <a:srgbClr val="049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81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82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64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85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3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47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1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25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74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45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34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23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3" y="44624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Centre « </a:t>
            </a:r>
            <a:r>
              <a:rPr lang="fr-FR" sz="2000" b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Les Sylvains</a:t>
            </a:r>
            <a:r>
              <a:rPr lang="fr-FR" sz="2000" b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 » </a:t>
            </a:r>
            <a:r>
              <a:rPr lang="fr-FR" sz="1600" b="1" i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– </a:t>
            </a:r>
            <a:r>
              <a:rPr lang="fr-FR" sz="1600" b="1" i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Saint-Palais-sur-Mer (17)</a:t>
            </a:r>
            <a:endParaRPr lang="fr-FR" sz="1600" b="1" i="1" dirty="0">
              <a:solidFill>
                <a:schemeClr val="tx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75524" y="456927"/>
            <a:ext cx="4512500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Classe – Défi énergies Renouvelables</a:t>
            </a:r>
            <a:endParaRPr lang="fr-FR" sz="1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5254" y="847882"/>
            <a:ext cx="585529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/>
              <a:t>Au gré des vents et des vagues, </a:t>
            </a:r>
            <a:r>
              <a:rPr lang="fr-FR" sz="1050" i="1" dirty="0" smtClean="0"/>
              <a:t>ce </a:t>
            </a:r>
            <a:r>
              <a:rPr lang="fr-FR" sz="1050" i="1" dirty="0"/>
              <a:t>séjour permettra de découvrir l’environnement naturel de bord de </a:t>
            </a:r>
            <a:r>
              <a:rPr lang="fr-FR" sz="1050" i="1" dirty="0" smtClean="0"/>
              <a:t>mer tout </a:t>
            </a:r>
            <a:r>
              <a:rPr lang="fr-FR" sz="1050" i="1" dirty="0"/>
              <a:t>en  sensibilisant les élèves au Développement Durable et les enjeux planétaires liés aux énergies renouvelables. Séjour ponctué de fabrications et d’expérimentations  (éolienne, hydraulique, solaire...) </a:t>
            </a:r>
            <a:r>
              <a:rPr lang="fr-FR" sz="1050" i="1" dirty="0" smtClean="0"/>
              <a:t>et de questionnements</a:t>
            </a:r>
            <a:r>
              <a:rPr lang="fr-FR" sz="1050" i="1" dirty="0"/>
              <a:t> : Que sera notre planète dans 50 ans ? Et comment pouvons-nous dès à présent agir individuellement et collectivement ?....Une classe résolument citoyenne en lien avec les enjeux </a:t>
            </a:r>
            <a:endParaRPr lang="fr-FR" sz="1050" dirty="0"/>
          </a:p>
          <a:p>
            <a:r>
              <a:rPr lang="fr-FR" sz="1050" i="1" dirty="0"/>
              <a:t>planétaires et de transition énergétique…</a:t>
            </a:r>
            <a:endParaRPr lang="fr-FR" sz="1050" dirty="0"/>
          </a:p>
        </p:txBody>
      </p:sp>
      <p:sp>
        <p:nvSpPr>
          <p:cNvPr id="13" name="ZoneTexte 12"/>
          <p:cNvSpPr txBox="1"/>
          <p:nvPr/>
        </p:nvSpPr>
        <p:spPr>
          <a:xfrm>
            <a:off x="203516" y="1988840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2"/>
                </a:solidFill>
                <a:latin typeface="Rockwell" panose="02060603020205020403" pitchFamily="18" charset="0"/>
              </a:rPr>
              <a:t>Exemple de séjour modulable </a:t>
            </a:r>
            <a:r>
              <a:rPr lang="fr-FR" sz="1400" dirty="0" smtClean="0"/>
              <a:t>– </a:t>
            </a:r>
            <a:r>
              <a:rPr lang="fr-FR" sz="1400" b="1" dirty="0" smtClean="0">
                <a:solidFill>
                  <a:srgbClr val="C00000"/>
                </a:solidFill>
              </a:rPr>
              <a:t>5 jours </a:t>
            </a:r>
            <a:r>
              <a:rPr lang="fr-FR" sz="1400" dirty="0" smtClean="0"/>
              <a:t>– </a:t>
            </a:r>
            <a:r>
              <a:rPr lang="fr-FR" sz="1400" i="1" dirty="0"/>
              <a:t>cycles 2 et 3, collège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300481" y="6638959"/>
            <a:ext cx="37279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 smtClean="0"/>
              <a:t>Association Régionale des Œuvres Educatives et de Vacances de l’Education Nationale</a:t>
            </a:r>
            <a:endParaRPr lang="fr-FR" sz="800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259220" y="6554610"/>
            <a:ext cx="4300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ea typeface="Calibri"/>
              </a:rPr>
              <a:t>05 35 38 98 11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//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ecole@aroeven-bordeaux.fr</a:t>
            </a:r>
            <a:endParaRPr lang="fr-F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6184058" y="1378797"/>
            <a:ext cx="2730690" cy="861749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6364932" y="1378772"/>
            <a:ext cx="2486001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accent1"/>
                </a:solidFill>
              </a:rPr>
              <a:t>Les + </a:t>
            </a:r>
          </a:p>
          <a:p>
            <a:r>
              <a:rPr lang="fr-FR" sz="1000" dirty="0" smtClean="0"/>
              <a:t>- Projet accompagné et personnalisé </a:t>
            </a:r>
          </a:p>
          <a:p>
            <a:r>
              <a:rPr lang="fr-FR" sz="1000" dirty="0" smtClean="0"/>
              <a:t>- Espace Enseignant / DSDEN en ligne  </a:t>
            </a:r>
          </a:p>
          <a:p>
            <a:r>
              <a:rPr lang="fr-FR" sz="1000" dirty="0" smtClean="0"/>
              <a:t>- Aide au montage du dossier administratif</a:t>
            </a:r>
          </a:p>
          <a:p>
            <a:r>
              <a:rPr lang="fr-FR" sz="1000" dirty="0" smtClean="0"/>
              <a:t>- Encadrement spécialisé environnement  </a:t>
            </a:r>
            <a:endParaRPr lang="fr-FR" sz="1000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6184058" y="160516"/>
            <a:ext cx="2730690" cy="1169551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000" b="1" dirty="0" smtClean="0">
              <a:solidFill>
                <a:schemeClr val="accent1"/>
              </a:solidFill>
            </a:endParaRPr>
          </a:p>
          <a:p>
            <a:endParaRPr lang="fr-FR" sz="1000" b="1" dirty="0">
              <a:solidFill>
                <a:schemeClr val="accent1"/>
              </a:solidFill>
            </a:endParaRPr>
          </a:p>
          <a:p>
            <a:r>
              <a:rPr lang="fr-FR" sz="1100" b="1" dirty="0" smtClean="0"/>
              <a:t>pour </a:t>
            </a:r>
            <a:r>
              <a:rPr lang="fr-FR" sz="1100" b="1" dirty="0"/>
              <a:t>3 classes N° 178303  </a:t>
            </a:r>
          </a:p>
          <a:p>
            <a:endParaRPr lang="fr-FR" sz="1000" dirty="0">
              <a:solidFill>
                <a:schemeClr val="tx1"/>
              </a:solidFill>
            </a:endParaRPr>
          </a:p>
          <a:p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306403" y="160518"/>
            <a:ext cx="254453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0070C0"/>
                </a:solidFill>
              </a:rPr>
              <a:t>Agrément Education Nationale : </a:t>
            </a:r>
            <a:r>
              <a:rPr lang="fr-FR" sz="1000" dirty="0"/>
              <a:t>délivré le </a:t>
            </a:r>
            <a:r>
              <a:rPr lang="fr-FR" sz="1000" dirty="0" smtClean="0"/>
              <a:t>18/09/2020 </a:t>
            </a:r>
            <a:r>
              <a:rPr lang="fr-FR" sz="1000" b="1" dirty="0" smtClean="0">
                <a:solidFill>
                  <a:srgbClr val="FF0000"/>
                </a:solidFill>
              </a:rPr>
              <a:t> </a:t>
            </a:r>
            <a:r>
              <a:rPr lang="fr-FR" sz="1000" dirty="0"/>
              <a:t>-  </a:t>
            </a:r>
            <a:r>
              <a:rPr lang="fr-FR" sz="1000" dirty="0" smtClean="0"/>
              <a:t>2 </a:t>
            </a:r>
            <a:r>
              <a:rPr lang="fr-FR" sz="1000" dirty="0"/>
              <a:t>classes - Dont 1 classe maternelle</a:t>
            </a:r>
          </a:p>
          <a:p>
            <a:r>
              <a:rPr lang="fr-FR" sz="1000" b="1" dirty="0">
                <a:solidFill>
                  <a:srgbClr val="0070C0"/>
                </a:solidFill>
              </a:rPr>
              <a:t>Capacité : </a:t>
            </a:r>
            <a:r>
              <a:rPr lang="fr-FR" sz="1000" dirty="0" smtClean="0"/>
              <a:t>95places  : 80 élèves – 15 adultes</a:t>
            </a:r>
            <a:r>
              <a:rPr lang="fr-FR" sz="1000" dirty="0"/>
              <a:t> </a:t>
            </a:r>
          </a:p>
          <a:p>
            <a:r>
              <a:rPr lang="fr-FR" sz="1000" b="1" dirty="0">
                <a:solidFill>
                  <a:srgbClr val="0070C0"/>
                </a:solidFill>
              </a:rPr>
              <a:t>Hébergement :</a:t>
            </a:r>
            <a:r>
              <a:rPr lang="fr-FR" sz="1000" dirty="0">
                <a:solidFill>
                  <a:srgbClr val="0070C0"/>
                </a:solidFill>
              </a:rPr>
              <a:t> </a:t>
            </a:r>
            <a:r>
              <a:rPr lang="fr-FR" sz="1000" dirty="0"/>
              <a:t>chambres de </a:t>
            </a:r>
            <a:r>
              <a:rPr lang="fr-FR" sz="1000" dirty="0" smtClean="0"/>
              <a:t>3,4 et 5lits </a:t>
            </a:r>
            <a:endParaRPr lang="fr-FR" sz="1000" dirty="0"/>
          </a:p>
          <a:p>
            <a:r>
              <a:rPr lang="fr-FR" sz="1000" dirty="0" smtClean="0"/>
              <a:t>3 bâtiments de 30  à 37 lits</a:t>
            </a:r>
            <a:endParaRPr lang="fr-FR" sz="1000" dirty="0"/>
          </a:p>
          <a:p>
            <a:r>
              <a:rPr lang="fr-FR" sz="1000" b="1" dirty="0">
                <a:solidFill>
                  <a:srgbClr val="0070C0"/>
                </a:solidFill>
              </a:rPr>
              <a:t>Situation : </a:t>
            </a:r>
            <a:r>
              <a:rPr lang="fr-FR" sz="1000" dirty="0" smtClean="0"/>
              <a:t>accès direct sentier des douaniers</a:t>
            </a:r>
            <a:endParaRPr lang="fr-FR" sz="1000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473875"/>
              </p:ext>
            </p:extLst>
          </p:nvPr>
        </p:nvGraphicFramePr>
        <p:xfrm>
          <a:off x="297793" y="2238776"/>
          <a:ext cx="8594687" cy="4248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188"/>
                <a:gridCol w="1800200"/>
                <a:gridCol w="1665785"/>
                <a:gridCol w="1723391"/>
                <a:gridCol w="1701123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1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2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3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</a:t>
                      </a:r>
                      <a:r>
                        <a:rPr lang="fr-FR" sz="1200" b="1" baseline="0" dirty="0" smtClean="0"/>
                        <a:t> 4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5</a:t>
                      </a:r>
                      <a:endParaRPr lang="fr-FR" sz="1200" b="1" dirty="0"/>
                    </a:p>
                  </a:txBody>
                  <a:tcPr anchor="ctr"/>
                </a:tc>
              </a:tr>
              <a:tr h="1477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Voyage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Jeu de découverte du centre 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4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 cadre et les espaces de vie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Les règles de fonctionnement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 vivre ensemble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Installation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Présentation de la semaine</a:t>
                      </a:r>
                      <a:endParaRPr lang="fr-FR" sz="900" i="1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 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fr-F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Lucida Sans Unicode"/>
                          <a:cs typeface="Calibri"/>
                        </a:rPr>
                        <a:t>Atelier « Vous avez dit énergie ? 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Enjeux Développement Durable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 b="1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Découverte de la notion d’énergie. 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Times New Roman"/>
                        </a:rPr>
                        <a:t>Sources d’énergies disponibles sur notre planète et leurs utilités. 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Times New Roman"/>
                        </a:rPr>
                        <a:t>Les énergies fossiles des renouvelables et leurs enjeux.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 centre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Lucida Sans Unicode"/>
                          <a:cs typeface="Calibri"/>
                        </a:rPr>
                        <a:t>Atelier « Défi éolien 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Enjeux Développement Durable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Lucida Sans Unicode"/>
                          <a:cs typeface="Calibri"/>
                        </a:rPr>
                        <a:t>Expériences </a:t>
                      </a:r>
                      <a:r>
                        <a:rPr kumimoji="0" lang="fr-FR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Lucida Sans Unicode"/>
                          <a:cs typeface="Calibri"/>
                        </a:rPr>
                        <a:t> pour comprendre ce qu’est l’air, le vent, comment il se forme…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Lucida Sans Unicode"/>
                          <a:cs typeface="Calibri"/>
                        </a:rPr>
                        <a:t>Jeu </a:t>
                      </a:r>
                      <a:r>
                        <a:rPr kumimoji="0" lang="fr-FR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Lucida Sans Unicode"/>
                          <a:cs typeface="Calibri"/>
                        </a:rPr>
                        <a:t>pour découvrir ses utilisations 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Lucida Sans Unicode"/>
                          <a:cs typeface="Calibri"/>
                        </a:rPr>
                        <a:t>Fabrication </a:t>
                      </a:r>
                      <a:r>
                        <a:rPr kumimoji="0" lang="fr-FR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Lucida Sans Unicode"/>
                          <a:cs typeface="Calibri"/>
                        </a:rPr>
                        <a:t>d’un moulin à vent</a:t>
                      </a: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Lucida Sans Unicode"/>
                          <a:cs typeface="Calibri"/>
                        </a:rPr>
                        <a:t> </a:t>
                      </a:r>
                      <a:r>
                        <a:rPr kumimoji="0" lang="fr-FR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Lucida Sans Unicode"/>
                          <a:cs typeface="Calibri"/>
                        </a:rPr>
                        <a:t>ou </a:t>
                      </a:r>
                      <a:r>
                        <a:rPr kumimoji="0" lang="fr-FR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Lucida Sans Unicode"/>
                          <a:cs typeface="Calibri"/>
                        </a:rPr>
                        <a:t>anémomètre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 centre et sur plage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fr-FR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Lucida Sans Unicode"/>
                          <a:cs typeface="Calibri"/>
                        </a:rPr>
                        <a:t>Atelier « Défi solaire»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i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Les</a:t>
                      </a:r>
                      <a:r>
                        <a:rPr lang="fr-FR" sz="900" i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différentes utilisations et enjeux</a:t>
                      </a:r>
                      <a:endParaRPr lang="fr-FR" sz="9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Expérimentation  </a:t>
                      </a:r>
                      <a:r>
                        <a:rPr lang="fr-FR" sz="900" i="1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: comprendre la notion d’effet de serre </a:t>
                      </a: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Fabrication  </a:t>
                      </a:r>
                      <a:r>
                        <a:rPr lang="fr-FR" sz="900" i="1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par groupe d’un four solaire, en matériaux de récup’. </a:t>
                      </a: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Utiliser sa fabrication tout au long du séjour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 centre 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Rangement des valises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Atelier « Défi hydraulique 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Enjeux Développement Durable</a:t>
                      </a:r>
                    </a:p>
                    <a:p>
                      <a:pPr marL="19050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Energie hydraulique et les formes de production</a:t>
                      </a:r>
                      <a:endParaRPr lang="fr-FR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Energie Hydraulique en France et dans le monde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Fabrication</a:t>
                      </a:r>
                      <a:r>
                        <a:rPr lang="fr-FR" sz="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  </a:t>
                      </a:r>
                      <a:r>
                        <a:rPr lang="fr-FR" sz="9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d’un moulin à eau en matériaux de récup</a:t>
                      </a: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63624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Pique-nique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tiré du sac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14776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0" algn="l"/>
                        </a:tabLst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Plage et paysage du littoral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r-FR" sz="900" i="1" dirty="0" smtClean="0"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Jouer, courir, regarder, s’oxygéner 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Lecture de paysage marin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Ecoute des paysages sonores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Récolte d’éléments sur la plage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6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i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i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i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</a:t>
                      </a: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pied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Balade sur le sentier des Douaniers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L’Estuaire de la Gironde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Pêche  traditionnelle et Carrelets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Pont du Diable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Phare de Cordouan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 </a:t>
                      </a: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L’estran rocheux à marée basse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enjeux de la biodiversité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57175" algn="l"/>
                        </a:tabLst>
                      </a:pPr>
                      <a:r>
                        <a:rPr lang="fr-FR" sz="8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1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57175" algn="l"/>
                        </a:tabLst>
                      </a:pPr>
                      <a:r>
                        <a:rPr lang="fr-FR" sz="10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Lecture de paysage à marée basse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57175" algn="l"/>
                        </a:tabLst>
                      </a:pPr>
                      <a:r>
                        <a:rPr lang="fr-FR" sz="10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Observer et collecter quelques animaux d'un milieu sensible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à pied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Jeux coopératifs </a:t>
                      </a:r>
                    </a:p>
                    <a:p>
                      <a:pPr algn="l"/>
                      <a:endParaRPr lang="fr-FR" sz="800" b="0" i="1" u="none" strike="noStrike" baseline="0" dirty="0" smtClean="0">
                        <a:solidFill>
                          <a:srgbClr val="000000"/>
                        </a:solidFill>
                        <a:latin typeface="Futura"/>
                      </a:endParaRPr>
                    </a:p>
                    <a:p>
                      <a:pPr algn="l"/>
                      <a:r>
                        <a:rPr lang="fr-FR" sz="800" b="0" i="1" u="none" strike="noStrike" baseline="0" dirty="0" smtClean="0">
                          <a:solidFill>
                            <a:srgbClr val="000000"/>
                          </a:solidFill>
                          <a:latin typeface="Futura"/>
                        </a:rPr>
                        <a:t>Jeux de plage </a:t>
                      </a:r>
                    </a:p>
                    <a:p>
                      <a:pPr algn="l"/>
                      <a:endParaRPr lang="fr-FR" sz="800" b="0" i="1" u="none" strike="noStrike" baseline="0" dirty="0" smtClean="0">
                        <a:solidFill>
                          <a:srgbClr val="000000"/>
                        </a:solidFill>
                        <a:latin typeface="Futura"/>
                      </a:endParaRPr>
                    </a:p>
                    <a:p>
                      <a:pPr algn="l"/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Déplacement à </a:t>
                      </a:r>
                      <a:r>
                        <a:rPr kumimoji="0" lang="fr-FR" sz="9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pied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Lucida Sans Unicode"/>
                          <a:cs typeface="Calibri"/>
                        </a:rPr>
                        <a:t>Land’Art</a:t>
                      </a:r>
                      <a:r>
                        <a:rPr kumimoji="0" lang="fr-FR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Lucida Sans Unicode"/>
                          <a:cs typeface="Calibri"/>
                        </a:rPr>
                        <a:t> « Fabrique ta ville de demain » </a:t>
                      </a:r>
                      <a:r>
                        <a:rPr kumimoji="0" lang="fr-FR" sz="9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 la plage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kumimoji="0" lang="fr-FR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Calibri"/>
                        </a:rPr>
                        <a:t>Invente ta ville de demain. </a:t>
                      </a:r>
                      <a:endParaRPr kumimoji="0" lang="fr-FR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pperplate Gothic Bold"/>
                          <a:ea typeface="Lucida Sans Unicode"/>
                          <a:cs typeface="Calibri"/>
                        </a:rPr>
                        <a:t>Construit</a:t>
                      </a:r>
                      <a:r>
                        <a:rPr kumimoji="0" lang="fr-FR" sz="9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Lucida Sans Unicode"/>
                          <a:cs typeface="Calibri"/>
                        </a:rPr>
                        <a:t>  </a:t>
                      </a:r>
                      <a:r>
                        <a:rPr kumimoji="0" lang="fr-FR" sz="9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Calibri"/>
                        </a:rPr>
                        <a:t>dans le sable ta ville idéale, ses moyens de production d’énergie avec les matériaux trouvés sur la plage</a:t>
                      </a:r>
                      <a:endParaRPr kumimoji="0" lang="fr-FR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000" b="1" i="1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i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 </a:t>
                      </a: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Retour</a:t>
                      </a:r>
                      <a:r>
                        <a:rPr lang="fr-FR" sz="900" b="1" i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47" y="6323548"/>
            <a:ext cx="1045840" cy="50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196399" y="811096"/>
            <a:ext cx="5527728" cy="12497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28364" y="811096"/>
            <a:ext cx="532375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tx2"/>
                </a:solidFill>
                <a:latin typeface="Rockwell" panose="02060603020205020403" pitchFamily="18" charset="0"/>
              </a:rPr>
              <a:t>Objectifs pédagogiques </a:t>
            </a:r>
            <a:r>
              <a:rPr lang="fr-FR" sz="1600" b="1" dirty="0" smtClean="0">
                <a:solidFill>
                  <a:schemeClr val="tx2"/>
                </a:solidFill>
                <a:latin typeface="Rockwell" panose="02060603020205020403" pitchFamily="18" charset="0"/>
              </a:rPr>
              <a:t>du séjour :</a:t>
            </a:r>
          </a:p>
          <a:p>
            <a:pPr lvl="0"/>
            <a:r>
              <a:rPr lang="fr-FR" sz="1000" b="1" i="1" dirty="0" smtClean="0">
                <a:solidFill>
                  <a:srgbClr val="1F497D"/>
                </a:solidFill>
              </a:rPr>
              <a:t>- </a:t>
            </a:r>
            <a:r>
              <a:rPr lang="fr-FR" sz="1000" b="1" dirty="0" smtClean="0">
                <a:solidFill>
                  <a:srgbClr val="1F497D"/>
                </a:solidFill>
              </a:rPr>
              <a:t>Expérimenter </a:t>
            </a:r>
            <a:r>
              <a:rPr lang="fr-FR" sz="1000" b="1" dirty="0">
                <a:solidFill>
                  <a:srgbClr val="1F497D"/>
                </a:solidFill>
              </a:rPr>
              <a:t>par équipe les différentes formes d’énergie</a:t>
            </a:r>
          </a:p>
          <a:p>
            <a:pPr lvl="0"/>
            <a:r>
              <a:rPr lang="fr-FR" sz="1000" dirty="0" smtClean="0">
                <a:solidFill>
                  <a:prstClr val="black"/>
                </a:solidFill>
                <a:ea typeface="Lucida Sans Unicode"/>
                <a:cs typeface="Calibri"/>
              </a:rPr>
              <a:t>- Définir </a:t>
            </a:r>
            <a:r>
              <a:rPr lang="fr-FR" sz="1000" dirty="0">
                <a:solidFill>
                  <a:prstClr val="black"/>
                </a:solidFill>
                <a:ea typeface="Lucida Sans Unicode"/>
                <a:cs typeface="Calibri"/>
              </a:rPr>
              <a:t>la notion d’énergie et visualiser ses différentes formes</a:t>
            </a:r>
            <a:endParaRPr lang="fr-FR" sz="1000" dirty="0">
              <a:solidFill>
                <a:prstClr val="black"/>
              </a:solidFill>
              <a:latin typeface="Trebuchet MS"/>
              <a:ea typeface="Lucida Sans Unicode"/>
              <a:cs typeface="Times New Roman"/>
            </a:endParaRPr>
          </a:p>
          <a:p>
            <a:pPr lvl="0"/>
            <a:r>
              <a:rPr lang="fr-FR" sz="1000" dirty="0" smtClean="0">
                <a:solidFill>
                  <a:prstClr val="black"/>
                </a:solidFill>
                <a:ea typeface="Lucida Sans Unicode"/>
                <a:cs typeface="Calibri"/>
              </a:rPr>
              <a:t>- Identifier </a:t>
            </a:r>
            <a:r>
              <a:rPr lang="fr-FR" sz="1000" dirty="0">
                <a:solidFill>
                  <a:prstClr val="black"/>
                </a:solidFill>
                <a:ea typeface="Lucida Sans Unicode"/>
                <a:cs typeface="Calibri"/>
              </a:rPr>
              <a:t>les sources d’énergie fossiles et renouvelables </a:t>
            </a:r>
            <a:endParaRPr lang="fr-FR" sz="1000" dirty="0">
              <a:solidFill>
                <a:prstClr val="black"/>
              </a:solidFill>
              <a:latin typeface="Trebuchet MS"/>
              <a:ea typeface="Lucida Sans Unicode"/>
              <a:cs typeface="Times New Roman"/>
            </a:endParaRPr>
          </a:p>
          <a:p>
            <a:pPr lvl="0"/>
            <a:r>
              <a:rPr lang="fr-FR" sz="1000" b="1" i="1" dirty="0" smtClean="0">
                <a:solidFill>
                  <a:srgbClr val="1F497D"/>
                </a:solidFill>
              </a:rPr>
              <a:t>- Questionner </a:t>
            </a:r>
            <a:r>
              <a:rPr lang="fr-FR" sz="1000" b="1" i="1" dirty="0">
                <a:solidFill>
                  <a:srgbClr val="1F497D"/>
                </a:solidFill>
              </a:rPr>
              <a:t>les enjeux planétaires </a:t>
            </a:r>
            <a:r>
              <a:rPr lang="fr-FR" sz="1000" dirty="0">
                <a:solidFill>
                  <a:prstClr val="black"/>
                </a:solidFill>
                <a:ea typeface="Lucida Sans Unicode"/>
                <a:cs typeface="Calibri"/>
              </a:rPr>
              <a:t>(environnementaux, économiques et sociaux) liés à l’utilisation des énergies existantes et à venir</a:t>
            </a:r>
            <a:endParaRPr lang="fr-FR" sz="1000" dirty="0">
              <a:solidFill>
                <a:prstClr val="black"/>
              </a:solidFill>
              <a:latin typeface="Trebuchet MS"/>
              <a:ea typeface="Lucida Sans Unicode"/>
              <a:cs typeface="Times New Roman"/>
            </a:endParaRPr>
          </a:p>
          <a:p>
            <a:pPr lvl="0"/>
            <a:r>
              <a:rPr lang="fr-FR" sz="1000" dirty="0" smtClean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- </a:t>
            </a:r>
            <a:r>
              <a:rPr lang="fr-FR" sz="1000" dirty="0" smtClean="0">
                <a:solidFill>
                  <a:prstClr val="black"/>
                </a:solidFill>
              </a:rPr>
              <a:t>Faire </a:t>
            </a:r>
            <a:r>
              <a:rPr lang="fr-FR" sz="1000" dirty="0">
                <a:solidFill>
                  <a:prstClr val="black"/>
                </a:solidFill>
              </a:rPr>
              <a:t>l’expérience du Vivre Ensemble</a:t>
            </a:r>
          </a:p>
          <a:p>
            <a:pPr lvl="0"/>
            <a:endParaRPr lang="fr-FR" sz="1600" b="1" dirty="0" smtClean="0">
              <a:solidFill>
                <a:schemeClr val="tx2"/>
              </a:solidFill>
              <a:latin typeface="Rockwell" panose="02060603020205020403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22566" y="2169121"/>
            <a:ext cx="2731796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   Autres activités possibles : </a:t>
            </a:r>
            <a:endParaRPr lang="fr-FR" sz="14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96533" y="2800672"/>
            <a:ext cx="2688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Sorties terrain </a:t>
            </a:r>
            <a:endParaRPr lang="fr-FR" sz="1100" dirty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r>
              <a:rPr lang="fr-FR" sz="1000" dirty="0" smtClean="0"/>
              <a:t>Balade – Côte sauvage – C2-C3-C</a:t>
            </a:r>
          </a:p>
          <a:p>
            <a:r>
              <a:rPr lang="fr-FR" sz="1000" dirty="0" smtClean="0"/>
              <a:t>Estran </a:t>
            </a:r>
            <a:r>
              <a:rPr lang="fr-FR" sz="1000" dirty="0"/>
              <a:t>rocheux à marée basse – C2-C3-C</a:t>
            </a:r>
          </a:p>
          <a:p>
            <a:r>
              <a:rPr lang="fr-FR" sz="1000" dirty="0" err="1"/>
              <a:t>Land’Art</a:t>
            </a:r>
            <a:r>
              <a:rPr lang="fr-FR" sz="1000" dirty="0"/>
              <a:t> – C2-C3</a:t>
            </a:r>
          </a:p>
          <a:p>
            <a:r>
              <a:rPr lang="fr-FR" sz="1000" dirty="0"/>
              <a:t>Le monde caché de la forêt– C2-C3</a:t>
            </a:r>
          </a:p>
          <a:p>
            <a:r>
              <a:rPr lang="fr-FR" sz="1000" dirty="0"/>
              <a:t>Petites bêtes de la litière – C2-C3</a:t>
            </a:r>
          </a:p>
          <a:p>
            <a:r>
              <a:rPr lang="fr-FR" sz="1000" dirty="0" smtClean="0"/>
              <a:t>Plage au bout des doigts - C1</a:t>
            </a:r>
          </a:p>
          <a:p>
            <a:r>
              <a:rPr lang="fr-FR" sz="1000" dirty="0" smtClean="0"/>
              <a:t>Plage </a:t>
            </a:r>
            <a:r>
              <a:rPr lang="fr-FR" sz="1000" dirty="0"/>
              <a:t>et paysages de </a:t>
            </a:r>
            <a:r>
              <a:rPr lang="fr-FR" sz="1000" dirty="0" smtClean="0"/>
              <a:t>bord de mer – </a:t>
            </a:r>
            <a:r>
              <a:rPr lang="fr-FR" sz="1000" dirty="0"/>
              <a:t>C2-C3</a:t>
            </a:r>
          </a:p>
          <a:p>
            <a:r>
              <a:rPr lang="fr-FR" sz="1000" dirty="0" smtClean="0"/>
              <a:t>La Nature émoi- C2 –C3</a:t>
            </a:r>
          </a:p>
          <a:p>
            <a:r>
              <a:rPr lang="fr-FR" sz="1000" dirty="0" smtClean="0"/>
              <a:t>Sentier </a:t>
            </a:r>
            <a:r>
              <a:rPr lang="fr-FR" sz="1000" dirty="0"/>
              <a:t>côtier et Falaises de </a:t>
            </a:r>
            <a:r>
              <a:rPr lang="fr-FR" sz="1000" dirty="0" err="1"/>
              <a:t>Suzac</a:t>
            </a:r>
            <a:r>
              <a:rPr lang="fr-FR" sz="1000" dirty="0"/>
              <a:t> – </a:t>
            </a:r>
            <a:r>
              <a:rPr lang="fr-FR" sz="1000" dirty="0" smtClean="0"/>
              <a:t>C2-C3</a:t>
            </a:r>
          </a:p>
          <a:p>
            <a:endParaRPr lang="fr-FR" sz="800" dirty="0" smtClean="0"/>
          </a:p>
          <a:p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Activités sportives</a:t>
            </a:r>
            <a:endParaRPr lang="fr-FR" sz="1100" dirty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r>
              <a:rPr lang="fr-FR" sz="1000" dirty="0"/>
              <a:t>Char à voile – C2-C3- C</a:t>
            </a:r>
          </a:p>
          <a:p>
            <a:r>
              <a:rPr lang="fr-FR" sz="1000" dirty="0"/>
              <a:t>Jeux coopératifs Basques –</a:t>
            </a:r>
            <a:r>
              <a:rPr lang="fr-FR" sz="1000" dirty="0" smtClean="0"/>
              <a:t>C2-C3-C</a:t>
            </a:r>
            <a:endParaRPr lang="fr-FR" sz="10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856616" y="2927616"/>
            <a:ext cx="2867511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 smtClean="0">
                <a:solidFill>
                  <a:srgbClr val="4F81BD">
                    <a:lumMod val="75000"/>
                  </a:srgbClr>
                </a:solidFill>
                <a:latin typeface="Rockwell" panose="02060603020205020403" pitchFamily="18" charset="0"/>
              </a:rPr>
              <a:t>Vivre </a:t>
            </a:r>
            <a:r>
              <a:rPr lang="fr-FR" sz="1100" b="1" dirty="0">
                <a:solidFill>
                  <a:srgbClr val="4F81BD">
                    <a:lumMod val="75000"/>
                  </a:srgbClr>
                </a:solidFill>
                <a:latin typeface="Rockwell" panose="02060603020205020403" pitchFamily="18" charset="0"/>
              </a:rPr>
              <a:t>Ensemble</a:t>
            </a:r>
          </a:p>
          <a:p>
            <a:pPr lvl="0"/>
            <a:r>
              <a:rPr lang="fr-FR" sz="900" dirty="0">
                <a:solidFill>
                  <a:prstClr val="black"/>
                </a:solidFill>
              </a:rPr>
              <a:t>Agir maintenant pour demain - C3, C</a:t>
            </a:r>
          </a:p>
          <a:p>
            <a:pPr lvl="0"/>
            <a:r>
              <a:rPr lang="fr-FR" sz="900" dirty="0">
                <a:solidFill>
                  <a:prstClr val="black"/>
                </a:solidFill>
              </a:rPr>
              <a:t>Compréhension mutuelle - C3, C</a:t>
            </a:r>
          </a:p>
          <a:p>
            <a:pPr lvl="0"/>
            <a:r>
              <a:rPr lang="fr-FR" sz="900" dirty="0">
                <a:solidFill>
                  <a:prstClr val="black"/>
                </a:solidFill>
              </a:rPr>
              <a:t>Moi et mon groupe classe - C3, C</a:t>
            </a:r>
          </a:p>
          <a:p>
            <a:pPr lvl="0"/>
            <a:r>
              <a:rPr lang="fr-FR" sz="900" dirty="0">
                <a:solidFill>
                  <a:prstClr val="black"/>
                </a:solidFill>
              </a:rPr>
              <a:t>Temps boussole  - C3, C</a:t>
            </a:r>
          </a:p>
          <a:p>
            <a:pPr lvl="0"/>
            <a:endParaRPr lang="fr-FR" sz="600" b="1" dirty="0">
              <a:solidFill>
                <a:srgbClr val="4F81BD">
                  <a:lumMod val="75000"/>
                </a:srgbClr>
              </a:solidFill>
              <a:latin typeface="Rockwell" panose="02060603020205020403" pitchFamily="18" charset="0"/>
            </a:endParaRPr>
          </a:p>
          <a:p>
            <a:pPr lvl="0"/>
            <a:r>
              <a:rPr lang="fr-FR" sz="1100" b="1" dirty="0">
                <a:solidFill>
                  <a:srgbClr val="4F81BD">
                    <a:lumMod val="75000"/>
                  </a:srgbClr>
                </a:solidFill>
                <a:latin typeface="Rockwell" panose="02060603020205020403" pitchFamily="18" charset="0"/>
              </a:rPr>
              <a:t>Temps de classe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Courants marins – C2-C3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Défis Hydraulique - Solaire - Eoliens – C3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Oiseau : Qui es –tu ? – C1- C2-C3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Ta ville de demain - C2-C3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Vous avez dit Biodiversité ? – C2-C3</a:t>
            </a:r>
          </a:p>
          <a:p>
            <a:pPr lvl="0"/>
            <a:endParaRPr lang="fr-FR" sz="600" b="1" dirty="0">
              <a:solidFill>
                <a:srgbClr val="4F81BD"/>
              </a:solidFill>
            </a:endParaRPr>
          </a:p>
          <a:p>
            <a:pPr lvl="0"/>
            <a:r>
              <a:rPr lang="fr-FR" sz="1100" b="1" dirty="0">
                <a:solidFill>
                  <a:srgbClr val="4F81BD">
                    <a:lumMod val="75000"/>
                  </a:srgbClr>
                </a:solidFill>
                <a:latin typeface="Rockwell" panose="02060603020205020403" pitchFamily="18" charset="0"/>
              </a:rPr>
              <a:t>Sites – Activités humaines Patrimoine </a:t>
            </a:r>
            <a:endParaRPr lang="fr-FR" sz="1000" dirty="0">
              <a:solidFill>
                <a:prstClr val="black"/>
              </a:solidFill>
            </a:endParaRP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Corderie Royale – </a:t>
            </a:r>
            <a:r>
              <a:rPr lang="fr-FR" sz="1000" dirty="0" smtClean="0">
                <a:solidFill>
                  <a:prstClr val="black"/>
                </a:solidFill>
              </a:rPr>
              <a:t>C3 - Ostréiculture</a:t>
            </a:r>
            <a:endParaRPr lang="fr-FR" sz="1000" dirty="0">
              <a:solidFill>
                <a:prstClr val="black"/>
              </a:solidFill>
            </a:endParaRP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Port  de pêche de Royan – C2-C3 – C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Marais salants  - C3 - Village typique de Talmont</a:t>
            </a:r>
          </a:p>
          <a:p>
            <a:pPr lvl="0"/>
            <a:r>
              <a:rPr lang="fr-FR" sz="1400" b="1" dirty="0" smtClean="0">
                <a:solidFill>
                  <a:prstClr val="white"/>
                </a:solidFill>
                <a:latin typeface="Rockwell" panose="02060603020205020403" pitchFamily="18" charset="0"/>
              </a:rPr>
              <a:t>Rentrée Scolaire </a:t>
            </a:r>
            <a:endParaRPr lang="fr-FR" sz="1200" dirty="0" smtClean="0">
              <a:solidFill>
                <a:prstClr val="white"/>
              </a:solidFill>
              <a:latin typeface="Rockwell" panose="02060603020205020403" pitchFamily="18" charset="0"/>
            </a:endParaRPr>
          </a:p>
          <a:p>
            <a:endParaRPr lang="fr-FR" sz="1100" b="1" dirty="0" smtClean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pPr lvl="0"/>
            <a:r>
              <a:rPr lang="fr-FR" sz="1400" b="1" dirty="0">
                <a:solidFill>
                  <a:prstClr val="white"/>
                </a:solidFill>
                <a:latin typeface="Rockwell" panose="02060603020205020403" pitchFamily="18" charset="0"/>
              </a:rPr>
              <a:t>Séjour - Rentrée Scolaire </a:t>
            </a:r>
            <a:endParaRPr lang="fr-FR" sz="1200" dirty="0">
              <a:solidFill>
                <a:prstClr val="white"/>
              </a:solidFill>
              <a:latin typeface="Rockwell" panose="02060603020205020403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26570" y="2569840"/>
            <a:ext cx="3528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/>
              <a:t>Cycle 1 : C1 - Cycle </a:t>
            </a:r>
            <a:r>
              <a:rPr lang="fr-FR" sz="900" b="1" i="1" dirty="0"/>
              <a:t>2 et 3 : C2-C3 - Collège : </a:t>
            </a:r>
            <a:r>
              <a:rPr lang="fr-FR" sz="900" b="1" i="1" dirty="0" smtClean="0"/>
              <a:t>C</a:t>
            </a:r>
            <a:endParaRPr lang="fr-FR" sz="900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226570" y="5465147"/>
            <a:ext cx="5616624" cy="920804"/>
          </a:xfrm>
          <a:prstGeom prst="round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323528" y="5430996"/>
            <a:ext cx="51125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Aux environs </a:t>
            </a:r>
          </a:p>
          <a:p>
            <a:r>
              <a:rPr lang="fr-FR" sz="1000" dirty="0"/>
              <a:t>Sentier des Douaniers de Vaux/Mer à la Grande </a:t>
            </a:r>
            <a:r>
              <a:rPr lang="fr-FR" sz="1000" dirty="0" smtClean="0"/>
              <a:t>côte et ses carrelets</a:t>
            </a:r>
            <a:endParaRPr lang="fr-FR" sz="1000" dirty="0"/>
          </a:p>
          <a:p>
            <a:r>
              <a:rPr lang="fr-FR" sz="1000" dirty="0" smtClean="0"/>
              <a:t>Baie de </a:t>
            </a:r>
            <a:r>
              <a:rPr lang="fr-FR" sz="1000" dirty="0"/>
              <a:t>Bonne </a:t>
            </a:r>
            <a:r>
              <a:rPr lang="fr-FR" sz="1000" dirty="0" smtClean="0"/>
              <a:t>Anse et phare </a:t>
            </a:r>
            <a:r>
              <a:rPr lang="fr-FR" sz="1000" dirty="0"/>
              <a:t>de de la Courbe </a:t>
            </a:r>
            <a:endParaRPr lang="fr-FR" sz="1000" dirty="0" smtClean="0"/>
          </a:p>
          <a:p>
            <a:r>
              <a:rPr lang="fr-FR" sz="1000" dirty="0" smtClean="0"/>
              <a:t>Aquarium de la Rochelle, Corderie Royale de Rochefort</a:t>
            </a:r>
          </a:p>
          <a:p>
            <a:r>
              <a:rPr lang="fr-FR" sz="1000" dirty="0" smtClean="0"/>
              <a:t>Citée de l’huîtres de Marennes Oléron, les marais  salants de l’île Madame ou l’île d’Oléron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47" y="6323548"/>
            <a:ext cx="1045840" cy="502493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>
            <a:off x="4130591" y="6519425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 smtClean="0"/>
              <a:t>Association Régionale des Œuvres Educatives et de Vacances de l’Education Nationale</a:t>
            </a:r>
            <a:endParaRPr lang="fr-FR" sz="800" i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275524" y="456927"/>
            <a:ext cx="5520612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Rockwell" panose="02060603020205020403" pitchFamily="18" charset="0"/>
              </a:rPr>
              <a:t>Classe – </a:t>
            </a:r>
            <a:r>
              <a:rPr lang="fr-FR" sz="14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Défi énergies Renouvelables</a:t>
            </a:r>
            <a:endParaRPr lang="fr-FR" sz="1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179513" y="44624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Centre « Les Sylvains » </a:t>
            </a:r>
            <a:r>
              <a:rPr lang="fr-FR" sz="1600" b="1" i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– Saint-Palais-sur-Mer (17)</a:t>
            </a:r>
            <a:endParaRPr lang="fr-FR" sz="1600" b="1" i="1" dirty="0">
              <a:solidFill>
                <a:schemeClr val="tx2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96533" y="6457870"/>
            <a:ext cx="4300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ea typeface="Calibri"/>
              </a:rPr>
              <a:t>05 35 38 98 11 </a:t>
            </a:r>
            <a:r>
              <a:rPr lang="fr-FR" sz="1200" b="1" smtClean="0">
                <a:solidFill>
                  <a:schemeClr val="bg1">
                    <a:lumMod val="50000"/>
                  </a:schemeClr>
                </a:solidFill>
              </a:rPr>
              <a:t>//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ecole@aroeven-bordeaux.fr</a:t>
            </a:r>
            <a:endParaRPr lang="fr-F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1" name="Picture 2" descr="\\AROEVEN\classes_decouverte\0 - CLASSES DE DECOUVERTE\STRUCTURES\STRUCTURES ACTUELLES\ST_PALAIS_CCAS\PHOTOS\20200527_1052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83" y="2058939"/>
            <a:ext cx="1104866" cy="82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\\AROEVEN\classes_decouverte\0 - CLASSES DE DECOUVERTE\STRUCTURES\STRUCTURES ACTUELLES\ST_PALAIS_CCAS\PHOTOS\20200527_1053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97640"/>
            <a:ext cx="1080120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à coins arrondis 34"/>
          <p:cNvSpPr/>
          <p:nvPr/>
        </p:nvSpPr>
        <p:spPr>
          <a:xfrm>
            <a:off x="6004600" y="4228365"/>
            <a:ext cx="277200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à coins arrondis 35"/>
          <p:cNvSpPr/>
          <p:nvPr/>
        </p:nvSpPr>
        <p:spPr>
          <a:xfrm>
            <a:off x="5989185" y="2185055"/>
            <a:ext cx="2772000" cy="89651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à coins arrondis 36"/>
          <p:cNvSpPr/>
          <p:nvPr/>
        </p:nvSpPr>
        <p:spPr>
          <a:xfrm>
            <a:off x="6002934" y="3201568"/>
            <a:ext cx="277200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à coins arrondis 51"/>
          <p:cNvSpPr/>
          <p:nvPr/>
        </p:nvSpPr>
        <p:spPr>
          <a:xfrm>
            <a:off x="5999405" y="1159397"/>
            <a:ext cx="273069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à coins arrondis 52"/>
          <p:cNvSpPr/>
          <p:nvPr/>
        </p:nvSpPr>
        <p:spPr>
          <a:xfrm>
            <a:off x="6008130" y="5229017"/>
            <a:ext cx="2772000" cy="92333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6072048" y="4272465"/>
            <a:ext cx="254616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« Espaces de vie &amp; Vivre Ensemble  » 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S’approprier et apprendre à partager de nouveaux espaces, de nouvelles règles de fonctionnement, </a:t>
            </a:r>
          </a:p>
          <a:p>
            <a:endParaRPr lang="fr-FR" sz="1000" dirty="0"/>
          </a:p>
        </p:txBody>
      </p:sp>
      <p:sp>
        <p:nvSpPr>
          <p:cNvPr id="55" name="ZoneTexte 54"/>
          <p:cNvSpPr txBox="1"/>
          <p:nvPr/>
        </p:nvSpPr>
        <p:spPr>
          <a:xfrm>
            <a:off x="6063793" y="2174800"/>
            <a:ext cx="26887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Alimentation &amp; gaspillage » </a:t>
            </a:r>
          </a:p>
          <a:p>
            <a:pPr lvl="0"/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Mieux gérer et trier les déchets, limiter les emballages plastiques…alterner repas avec et sans viande ni poisson par séjour. 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6018640" y="3217195"/>
            <a:ext cx="268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Education &amp; empathie »</a:t>
            </a:r>
            <a:r>
              <a:rPr lang="fr-FR" sz="1100" dirty="0">
                <a:solidFill>
                  <a:prstClr val="black"/>
                </a:solidFill>
              </a:rPr>
              <a:t> </a:t>
            </a:r>
            <a:r>
              <a:rPr lang="fr-FR" sz="900" dirty="0">
                <a:solidFill>
                  <a:srgbClr val="000000"/>
                </a:solidFill>
                <a:ea typeface="Times New Roman"/>
                <a:cs typeface="Calibri"/>
              </a:rPr>
              <a:t>Développer des compétences psycho sociales . Expérimenter les liens qui existent entre notre bien-être et celui des autres. A</a:t>
            </a:r>
            <a:r>
              <a:rPr lang="fr-FR" sz="900" dirty="0">
                <a:solidFill>
                  <a:prstClr val="black"/>
                </a:solidFill>
              </a:rPr>
              <a:t>pprendre à écouter , à travailler en équipe, à être et agir collectivement…</a:t>
            </a:r>
            <a:endParaRPr lang="fr-FR" sz="1200" b="1" dirty="0">
              <a:solidFill>
                <a:srgbClr val="1F497D"/>
              </a:solidFill>
              <a:latin typeface="Rockwell" panose="02060603020205020403" pitchFamily="18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6025838" y="1182234"/>
            <a:ext cx="265056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 smtClean="0">
                <a:solidFill>
                  <a:srgbClr val="1F497D"/>
                </a:solidFill>
                <a:latin typeface="Rockwell" panose="02060603020205020403" pitchFamily="18" charset="0"/>
              </a:rPr>
              <a:t>«Education à l’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 </a:t>
            </a:r>
            <a:r>
              <a:rPr lang="fr-FR" sz="1100" b="1" dirty="0" smtClean="0">
                <a:solidFill>
                  <a:srgbClr val="1F497D"/>
                </a:solidFill>
                <a:latin typeface="Rockwell" panose="02060603020205020403" pitchFamily="18" charset="0"/>
              </a:rPr>
              <a:t>Environnement » </a:t>
            </a:r>
            <a:r>
              <a:rPr lang="fr-FR" sz="1000" dirty="0" smtClean="0">
                <a:solidFill>
                  <a:prstClr val="black"/>
                </a:solidFill>
              </a:rPr>
              <a:t>sur </a:t>
            </a:r>
            <a:r>
              <a:rPr lang="fr-FR" sz="1000" dirty="0">
                <a:solidFill>
                  <a:prstClr val="black"/>
                </a:solidFill>
              </a:rPr>
              <a:t>les impacts de nos attitudes et comportements, sur notre capacité à agir pour préserver notre planète et contribuer à l’objectif   «Demain 2030 »…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6063793" y="5198744"/>
            <a:ext cx="2688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La relation Homme &amp; Nature» </a:t>
            </a:r>
          </a:p>
          <a:p>
            <a:pPr lvl="0"/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Apprendre à écouter ses sensations, émotions corporelles pour découvrir autrement la nature et les êtres vivants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5965122" y="116631"/>
            <a:ext cx="284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latin typeface="Rockwell" panose="02060603020205020403" pitchFamily="18" charset="0"/>
              </a:rPr>
              <a:t>Axes forts du séjour</a:t>
            </a:r>
            <a:endParaRPr lang="fr-FR" sz="1700" b="1" dirty="0">
              <a:solidFill>
                <a:schemeClr val="accent1"/>
              </a:solidFill>
              <a:latin typeface="Rockwell" panose="02060603020205020403" pitchFamily="18" charset="0"/>
            </a:endParaRPr>
          </a:p>
        </p:txBody>
      </p:sp>
      <p:pic>
        <p:nvPicPr>
          <p:cNvPr id="6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48" y="462879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970" y="475372"/>
            <a:ext cx="503302" cy="50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117" y="466002"/>
            <a:ext cx="507600" cy="50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Image 62" descr="Objectifs de développement durable | Crèdit Andorrà Financial Group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7" t="4717" r="7083" b="7530"/>
          <a:stretch/>
        </p:blipFill>
        <p:spPr bwMode="auto">
          <a:xfrm>
            <a:off x="6639972" y="430302"/>
            <a:ext cx="540000" cy="55613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4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972" y="464196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4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3477</TotalTime>
  <Words>335</Words>
  <Application>Microsoft Office PowerPoint</Application>
  <PresentationFormat>Affichage à l'écran (4:3)</PresentationFormat>
  <Paragraphs>175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Aro5</dc:creator>
  <cp:lastModifiedBy>yann</cp:lastModifiedBy>
  <cp:revision>106</cp:revision>
  <cp:lastPrinted>2020-07-27T11:51:11Z</cp:lastPrinted>
  <dcterms:created xsi:type="dcterms:W3CDTF">2019-07-24T08:43:08Z</dcterms:created>
  <dcterms:modified xsi:type="dcterms:W3CDTF">2021-07-29T12:54:09Z</dcterms:modified>
</cp:coreProperties>
</file>