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Les Sylvains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Saint-Palais-sur-Mer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5524" y="456927"/>
            <a:ext cx="45125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Classe – Défi énergies Renouvelables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5254" y="847882"/>
            <a:ext cx="585529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Au gré des vents et des vagues, </a:t>
            </a:r>
            <a:r>
              <a:rPr lang="fr-FR" sz="1050" i="1" dirty="0" smtClean="0"/>
              <a:t>ce </a:t>
            </a:r>
            <a:r>
              <a:rPr lang="fr-FR" sz="1050" i="1" dirty="0"/>
              <a:t>séjour permettra de découvrir l’environnement naturel de bord de </a:t>
            </a:r>
            <a:r>
              <a:rPr lang="fr-FR" sz="1050" i="1" dirty="0" smtClean="0"/>
              <a:t>mer tout </a:t>
            </a:r>
            <a:r>
              <a:rPr lang="fr-FR" sz="1050" i="1" dirty="0"/>
              <a:t>en  sensibilisant les élèves au Développement Durable et les enjeux planétaires liés aux énergies renouvelables. Séjour ponctué de fabrications et d’expérimentations  (éolienne, hydraulique, solaire...) </a:t>
            </a:r>
            <a:r>
              <a:rPr lang="fr-FR" sz="1050" i="1" dirty="0" smtClean="0"/>
              <a:t>et de questionnements</a:t>
            </a:r>
            <a:r>
              <a:rPr lang="fr-FR" sz="1050" i="1" dirty="0"/>
              <a:t> : Que sera notre planète dans 50 ans ? Et comment pouvons-nous dès à présent agir individuellement et collectivement ?....Une classe résolument citoyenne en lien avec les enjeux </a:t>
            </a:r>
            <a:endParaRPr lang="fr-FR" sz="1050" dirty="0"/>
          </a:p>
          <a:p>
            <a:r>
              <a:rPr lang="fr-FR" sz="1050" i="1" dirty="0"/>
              <a:t>planétaires et de transition énergétique…</a:t>
            </a:r>
            <a:endParaRPr lang="fr-FR" sz="1050" dirty="0"/>
          </a:p>
        </p:txBody>
      </p:sp>
      <p:sp>
        <p:nvSpPr>
          <p:cNvPr id="13" name="ZoneTexte 12"/>
          <p:cNvSpPr txBox="1"/>
          <p:nvPr/>
        </p:nvSpPr>
        <p:spPr>
          <a:xfrm>
            <a:off x="203516" y="198884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/>
              <a:t>cycles 2 et 3, collège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300481" y="6638959"/>
            <a:ext cx="37279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59220" y="6554610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05 40 54 70 40 // 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184058" y="1378797"/>
            <a:ext cx="2730690" cy="86174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8772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184058" y="160516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06403" y="160518"/>
            <a:ext cx="254453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b="1" dirty="0" smtClean="0">
                <a:solidFill>
                  <a:srgbClr val="FF0000"/>
                </a:solidFill>
              </a:rPr>
              <a:t>en cours d’agrément </a:t>
            </a:r>
            <a:r>
              <a:rPr lang="fr-FR" sz="1000" dirty="0"/>
              <a:t>-  </a:t>
            </a:r>
            <a:r>
              <a:rPr lang="fr-FR" sz="1000" dirty="0" smtClean="0"/>
              <a:t>2 </a:t>
            </a:r>
            <a:r>
              <a:rPr lang="fr-FR" sz="1000" dirty="0"/>
              <a:t>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 smtClean="0"/>
              <a:t>95places  : 80 élèves – 15 adultes</a:t>
            </a:r>
            <a:r>
              <a:rPr lang="fr-FR" sz="1000" dirty="0"/>
              <a:t> 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</a:t>
            </a:r>
            <a:r>
              <a:rPr lang="fr-FR" sz="1000" dirty="0" smtClean="0"/>
              <a:t>3,4 et 5lits </a:t>
            </a:r>
            <a:endParaRPr lang="fr-FR" sz="1000" dirty="0"/>
          </a:p>
          <a:p>
            <a:r>
              <a:rPr lang="fr-FR" sz="1000" dirty="0" smtClean="0"/>
              <a:t>3 bâtiments de 30  à 37 lits</a:t>
            </a:r>
            <a:endParaRPr lang="fr-FR" sz="1000" dirty="0"/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sentier des douaniers</a:t>
            </a:r>
            <a:endParaRPr lang="fr-FR" sz="1000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3834625"/>
              </p:ext>
            </p:extLst>
          </p:nvPr>
        </p:nvGraphicFramePr>
        <p:xfrm>
          <a:off x="297793" y="2238776"/>
          <a:ext cx="8594687" cy="438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88"/>
                <a:gridCol w="1800200"/>
                <a:gridCol w="1665785"/>
                <a:gridCol w="1723391"/>
                <a:gridCol w="1701123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Voyage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Jeu de découverte du centre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cadre et les espaces de vie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Les règles de fonctionnement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vivre ensemble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Installation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Présentation de la semaine</a:t>
                      </a:r>
                      <a:endParaRPr lang="fr-FR" sz="900" i="1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fr-FR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Atelier « Vous avez dit énergie ? 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Enjeux Développement Durable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Découverte de la notion d’énergie.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Times New Roman"/>
                        </a:rPr>
                        <a:t>Sources d’énergies disponibles sur notre planète et leurs utilités.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Times New Roman"/>
                        </a:rPr>
                        <a:t>Les énergies fossiles des renouvelables et leurs enjeux.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Atelier « Défi éolien 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Enjeux Développement Durable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Expériences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 pour comprendre ce qu’est l’air, le vent, comment il se forme…</a:t>
                      </a: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Jeu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pour découvrir ses utilisations </a:t>
                      </a: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Fabrication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d’un moulin à vent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ou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anémomètre</a:t>
                      </a: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 centre et sur plage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fr-FR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Atelier « Défi solaire»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Les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différentes utilisations et enjeux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Expérimentation 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: comprendre la notion d’effet de serre 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Fabrication  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par groupe d’un four solaire, en matériaux de récup’. 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Utiliser sa fabrication tout au long du séjour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 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Atelier « Défi hydraulique 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Enjeux Développement Durable</a:t>
                      </a:r>
                    </a:p>
                    <a:p>
                      <a:pPr marL="19050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Energie hydraulique et les formes de production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Energie Hydraulique en France et dans le monde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Fabrication</a:t>
                      </a: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  </a:t>
                      </a: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d’un moulin à eau en matériaux de récup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Plage et paysage du littoral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i="1" dirty="0" smtClean="0"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Jouer, courir, regarder, s’oxygéner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marin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Ecoute des paysages sonores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d’éléments sur la plage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6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Balade sur le sentier des Douaniers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L’Estuaire de la Gironde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Pêche  traditionnelle et Carrelets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Pont du Diable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Phare de Cordouan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L’estran rocheux à marée basse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8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1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10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Lecture de paysage à marée basse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10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Observer et collecter quelques animaux d'un milieu sensible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Jeux coopératifs </a:t>
                      </a:r>
                    </a:p>
                    <a:p>
                      <a:pPr algn="l"/>
                      <a:endParaRPr lang="fr-FR" sz="800" b="0" i="1" u="none" strike="noStrike" baseline="0" dirty="0" smtClean="0">
                        <a:solidFill>
                          <a:srgbClr val="000000"/>
                        </a:solidFill>
                        <a:latin typeface="Futura"/>
                      </a:endParaRPr>
                    </a:p>
                    <a:p>
                      <a:pPr algn="l"/>
                      <a:r>
                        <a:rPr lang="fr-FR" sz="800" b="0" i="1" u="none" strike="noStrike" baseline="0" dirty="0" smtClean="0">
                          <a:solidFill>
                            <a:srgbClr val="000000"/>
                          </a:solidFill>
                          <a:latin typeface="Futura"/>
                        </a:rPr>
                        <a:t>Jeux de plage </a:t>
                      </a:r>
                    </a:p>
                    <a:p>
                      <a:pPr algn="l"/>
                      <a:endParaRPr lang="fr-FR" sz="800" b="0" i="1" u="none" strike="noStrike" baseline="0" dirty="0" smtClean="0">
                        <a:solidFill>
                          <a:srgbClr val="000000"/>
                        </a:solidFill>
                        <a:latin typeface="Futura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kumimoji="0" lang="fr-FR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Land’Art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 « Fabrique ta ville de demain » </a:t>
                      </a: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 la plage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kumimoji="0" lang="fr-FR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Invente ta ville de demain. </a:t>
                      </a:r>
                      <a:endParaRPr kumimoji="0" lang="fr-FR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pperplate Gothic Bold"/>
                          <a:ea typeface="Lucida Sans Unicode"/>
                          <a:cs typeface="Calibri"/>
                        </a:rPr>
                        <a:t>Construit</a:t>
                      </a: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Lucida Sans Unicode"/>
                          <a:cs typeface="Calibri"/>
                        </a:rPr>
                        <a:t>  </a:t>
                      </a: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dans le sable ta ville idéale, ses moyens de production d’énergie avec les matériaux trouvés sur la plage</a:t>
                      </a:r>
                      <a:endParaRPr kumimoji="0" lang="fr-FR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000" b="1" i="1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Retour</a:t>
                      </a:r>
                      <a:r>
                        <a:rPr lang="fr-FR" sz="900" b="1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4347" y="6323548"/>
            <a:ext cx="1045840" cy="50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527728" cy="12497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4" y="811096"/>
            <a:ext cx="532375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pPr lvl="0"/>
            <a:r>
              <a:rPr lang="fr-FR" sz="1000" b="1" i="1" dirty="0" smtClean="0">
                <a:solidFill>
                  <a:srgbClr val="1F497D"/>
                </a:solidFill>
              </a:rPr>
              <a:t>- </a:t>
            </a:r>
            <a:r>
              <a:rPr lang="fr-FR" sz="1000" b="1" dirty="0" smtClean="0">
                <a:solidFill>
                  <a:srgbClr val="1F497D"/>
                </a:solidFill>
              </a:rPr>
              <a:t>Expérimenter </a:t>
            </a:r>
            <a:r>
              <a:rPr lang="fr-FR" sz="1000" b="1" dirty="0">
                <a:solidFill>
                  <a:srgbClr val="1F497D"/>
                </a:solidFill>
              </a:rPr>
              <a:t>par équipe les différentes formes d’énergie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  <a:ea typeface="Lucida Sans Unicode"/>
                <a:cs typeface="Calibri"/>
              </a:rPr>
              <a:t>- Définir </a:t>
            </a:r>
            <a:r>
              <a:rPr lang="fr-FR" sz="1000" dirty="0">
                <a:solidFill>
                  <a:prstClr val="black"/>
                </a:solidFill>
                <a:ea typeface="Lucida Sans Unicode"/>
                <a:cs typeface="Calibri"/>
              </a:rPr>
              <a:t>la notion d’énergie et visualiser ses différentes formes</a:t>
            </a:r>
            <a:endParaRPr lang="fr-FR" sz="1000" dirty="0">
              <a:solidFill>
                <a:prstClr val="black"/>
              </a:solidFill>
              <a:latin typeface="Trebuchet MS"/>
              <a:ea typeface="Lucida Sans Unicode"/>
              <a:cs typeface="Times New Roman"/>
            </a:endParaRPr>
          </a:p>
          <a:p>
            <a:pPr lvl="0"/>
            <a:r>
              <a:rPr lang="fr-FR" sz="1000" dirty="0" smtClean="0">
                <a:solidFill>
                  <a:prstClr val="black"/>
                </a:solidFill>
                <a:ea typeface="Lucida Sans Unicode"/>
                <a:cs typeface="Calibri"/>
              </a:rPr>
              <a:t>- Identifier </a:t>
            </a:r>
            <a:r>
              <a:rPr lang="fr-FR" sz="1000" dirty="0">
                <a:solidFill>
                  <a:prstClr val="black"/>
                </a:solidFill>
                <a:ea typeface="Lucida Sans Unicode"/>
                <a:cs typeface="Calibri"/>
              </a:rPr>
              <a:t>les sources d’énergie fossiles et renouvelables </a:t>
            </a:r>
            <a:endParaRPr lang="fr-FR" sz="1000" dirty="0">
              <a:solidFill>
                <a:prstClr val="black"/>
              </a:solidFill>
              <a:latin typeface="Trebuchet MS"/>
              <a:ea typeface="Lucida Sans Unicode"/>
              <a:cs typeface="Times New Roman"/>
            </a:endParaRPr>
          </a:p>
          <a:p>
            <a:pPr lvl="0"/>
            <a:r>
              <a:rPr lang="fr-FR" sz="1000" b="1" i="1" dirty="0" smtClean="0">
                <a:solidFill>
                  <a:srgbClr val="1F497D"/>
                </a:solidFill>
              </a:rPr>
              <a:t>- Questionner </a:t>
            </a:r>
            <a:r>
              <a:rPr lang="fr-FR" sz="1000" b="1" i="1" dirty="0">
                <a:solidFill>
                  <a:srgbClr val="1F497D"/>
                </a:solidFill>
              </a:rPr>
              <a:t>les enjeux planétaires </a:t>
            </a:r>
            <a:r>
              <a:rPr lang="fr-FR" sz="1000" dirty="0">
                <a:solidFill>
                  <a:prstClr val="black"/>
                </a:solidFill>
                <a:ea typeface="Lucida Sans Unicode"/>
                <a:cs typeface="Calibri"/>
              </a:rPr>
              <a:t>(environnementaux, économiques et sociaux) liés à l’utilisation des énergies existantes et à venir</a:t>
            </a:r>
            <a:endParaRPr lang="fr-FR" sz="1000" dirty="0">
              <a:solidFill>
                <a:prstClr val="black"/>
              </a:solidFill>
              <a:latin typeface="Trebuchet MS"/>
              <a:ea typeface="Lucida Sans Unicode"/>
              <a:cs typeface="Times New Roman"/>
            </a:endParaRPr>
          </a:p>
          <a:p>
            <a:pPr lvl="0"/>
            <a:r>
              <a:rPr lang="fr-FR" sz="1000" dirty="0" smtClean="0">
                <a:solidFill>
                  <a:prstClr val="black"/>
                </a:solidFill>
                <a:latin typeface="Trebuchet MS"/>
                <a:ea typeface="Calibri"/>
                <a:cs typeface="Times New Roman"/>
              </a:rPr>
              <a:t>- </a:t>
            </a:r>
            <a:r>
              <a:rPr lang="fr-FR" sz="1000" dirty="0" smtClean="0">
                <a:solidFill>
                  <a:prstClr val="black"/>
                </a:solidFill>
              </a:rPr>
              <a:t>Faire </a:t>
            </a:r>
            <a:r>
              <a:rPr lang="fr-FR" sz="1000" dirty="0">
                <a:solidFill>
                  <a:prstClr val="black"/>
                </a:solidFill>
              </a:rPr>
              <a:t>l’expérience du Vivre Ensemble</a:t>
            </a:r>
          </a:p>
          <a:p>
            <a:pPr lvl="0"/>
            <a:endParaRPr lang="fr-FR" sz="16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96533" y="2800672"/>
            <a:ext cx="26887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Balade – Côte sauvage – C2-C3-C</a:t>
            </a:r>
          </a:p>
          <a:p>
            <a:r>
              <a:rPr lang="fr-FR" sz="1000" dirty="0" smtClean="0"/>
              <a:t>Estran </a:t>
            </a:r>
            <a:r>
              <a:rPr lang="fr-FR" sz="1000" dirty="0"/>
              <a:t>rocheux à marée basse – C2-C3-C</a:t>
            </a:r>
          </a:p>
          <a:p>
            <a:r>
              <a:rPr lang="fr-FR" sz="1000" dirty="0" err="1"/>
              <a:t>Land’Art</a:t>
            </a:r>
            <a:r>
              <a:rPr lang="fr-FR" sz="1000" dirty="0"/>
              <a:t> 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Petites bêtes de la litière – C2-C3</a:t>
            </a:r>
          </a:p>
          <a:p>
            <a:r>
              <a:rPr lang="fr-FR" sz="1000" dirty="0" smtClean="0"/>
              <a:t>Plage au bout des doigts - C1</a:t>
            </a:r>
          </a:p>
          <a:p>
            <a:r>
              <a:rPr lang="fr-FR" sz="1000" dirty="0" smtClean="0"/>
              <a:t>Plage </a:t>
            </a:r>
            <a:r>
              <a:rPr lang="fr-FR" sz="1000" dirty="0"/>
              <a:t>et paysages de </a:t>
            </a:r>
            <a:r>
              <a:rPr lang="fr-FR" sz="1000" dirty="0" smtClean="0"/>
              <a:t>bord de mer – </a:t>
            </a:r>
            <a:r>
              <a:rPr lang="fr-FR" sz="1000" dirty="0"/>
              <a:t>C2-C3</a:t>
            </a:r>
          </a:p>
          <a:p>
            <a:r>
              <a:rPr lang="fr-FR" sz="1000" dirty="0" smtClean="0"/>
              <a:t>La Nature émoi-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</a:t>
            </a:r>
            <a:r>
              <a:rPr lang="fr-FR" sz="1000" dirty="0" smtClean="0"/>
              <a:t>C2-C3-C</a:t>
            </a:r>
            <a:endParaRPr lang="fr-FR" sz="1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b="1" dirty="0" smtClean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Vivre </a:t>
            </a:r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Ensemble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Agir maintenant pour demain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Compréhension mutuelle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Moi et mon groupe classe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Temps boussole  - C3, C</a:t>
            </a:r>
          </a:p>
          <a:p>
            <a:pPr lvl="0"/>
            <a:endParaRPr lang="fr-FR" sz="6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Temps de classe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Courants marins –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Défis Hydraulique - Solaire - Eoliens – 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Oiseau : Qui es –tu ? – C1-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Ta ville de demain -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Biodiversité ? – C2-C3</a:t>
            </a:r>
          </a:p>
          <a:p>
            <a:pPr lvl="0"/>
            <a:endParaRPr lang="fr-FR" sz="600" b="1" dirty="0">
              <a:solidFill>
                <a:srgbClr val="4F81BD"/>
              </a:solidFill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Sites – Activités humaines Patrimoine </a:t>
            </a:r>
            <a:endParaRPr lang="fr-FR" sz="1000" dirty="0">
              <a:solidFill>
                <a:prstClr val="black"/>
              </a:solidFill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Corderie Royale – </a:t>
            </a:r>
            <a:r>
              <a:rPr lang="fr-FR" sz="1000" dirty="0" smtClean="0">
                <a:solidFill>
                  <a:prstClr val="black"/>
                </a:solidFill>
              </a:rPr>
              <a:t>C3 - Ostréiculture</a:t>
            </a:r>
            <a:endParaRPr lang="fr-FR" sz="1000" dirty="0">
              <a:solidFill>
                <a:prstClr val="black"/>
              </a:solidFill>
            </a:endParaRP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Port  de pêche de Royan – C2-C3 – C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Marais salants  - C3 - Village typique de Talmont</a:t>
            </a:r>
          </a:p>
          <a:p>
            <a:pPr lvl="0"/>
            <a:r>
              <a:rPr lang="fr-FR" sz="1400" b="1" dirty="0" smtClean="0">
                <a:solidFill>
                  <a:prstClr val="white"/>
                </a:solidFill>
                <a:latin typeface="Rockwell" panose="02060603020205020403" pitchFamily="18" charset="0"/>
              </a:rPr>
              <a:t>Rentrée Scolaire </a:t>
            </a:r>
            <a:endParaRPr lang="fr-FR" sz="1200" dirty="0" smtClean="0">
              <a:solidFill>
                <a:prstClr val="white"/>
              </a:solidFill>
              <a:latin typeface="Rockwell" panose="02060603020205020403" pitchFamily="18" charset="0"/>
            </a:endParaRPr>
          </a:p>
          <a:p>
            <a:endParaRPr lang="fr-FR" sz="11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400" b="1" dirty="0">
                <a:solidFill>
                  <a:prstClr val="white"/>
                </a:solidFill>
                <a:latin typeface="Rockwell" panose="02060603020205020403" pitchFamily="18" charset="0"/>
              </a:rPr>
              <a:t>Séjour - Rentrée Scolaire </a:t>
            </a:r>
            <a:endParaRPr lang="fr-FR" sz="1200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863006" y="116631"/>
            <a:ext cx="2946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920804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</a:t>
            </a:r>
            <a:r>
              <a:rPr lang="fr-FR" sz="1000" dirty="0" smtClean="0"/>
              <a:t>côte et ses carrelets</a:t>
            </a:r>
            <a:endParaRPr lang="fr-FR" sz="1000" dirty="0"/>
          </a:p>
          <a:p>
            <a:r>
              <a:rPr lang="fr-FR" sz="1000" dirty="0" smtClean="0"/>
              <a:t>Baie de </a:t>
            </a:r>
            <a:r>
              <a:rPr lang="fr-FR" sz="1000" dirty="0"/>
              <a:t>Bonne </a:t>
            </a:r>
            <a:r>
              <a:rPr lang="fr-FR" sz="1000" dirty="0" smtClean="0"/>
              <a:t>Anse et phare </a:t>
            </a:r>
            <a:r>
              <a:rPr lang="fr-FR" sz="1000" dirty="0"/>
              <a:t>de de la Courbe </a:t>
            </a:r>
            <a:endParaRPr lang="fr-FR" sz="1000" dirty="0" smtClean="0"/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4347" y="6323548"/>
            <a:ext cx="1045840" cy="502493"/>
          </a:xfrm>
          <a:prstGeom prst="rect">
            <a:avLst/>
          </a:prstGeom>
        </p:spPr>
      </p:pic>
      <p:sp>
        <p:nvSpPr>
          <p:cNvPr id="49" name="ZoneTexte 48"/>
          <p:cNvSpPr txBox="1"/>
          <p:nvPr/>
        </p:nvSpPr>
        <p:spPr>
          <a:xfrm>
            <a:off x="4130591" y="6519425"/>
            <a:ext cx="3816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275524" y="456927"/>
            <a:ext cx="552061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Défi énergies Renouvelables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Sylvains »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Saint-Palais-sur-Mer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96533" y="6457870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1" name="Picture 2" descr="\\AROEVEN\classes_decouverte\0 - CLASSES DE DECOUVERTE\STRUCTURES\STRUCTURES ACTUELLES\ST_PALAIS_CCAS\PHOTOS\20200527_1052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883" y="2058939"/>
            <a:ext cx="1104866" cy="82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\\AROEVEN\classes_decouverte\0 - CLASSES DE DECOUVERTE\STRUCTURES\STRUCTURES ACTUELLES\ST_PALAIS_CCAS\PHOTOS\20200527_1053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97640"/>
            <a:ext cx="1080120" cy="81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339</Words>
  <Application>Microsoft Office PowerPoint</Application>
  <PresentationFormat>Affichage à l'écran (4:3)</PresentationFormat>
  <Paragraphs>186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104</cp:revision>
  <cp:lastPrinted>2020-07-27T11:51:11Z</cp:lastPrinted>
  <dcterms:created xsi:type="dcterms:W3CDTF">2019-07-24T08:43:08Z</dcterms:created>
  <dcterms:modified xsi:type="dcterms:W3CDTF">2020-08-28T10:03:40Z</dcterms:modified>
</cp:coreProperties>
</file>