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D848"/>
    <a:srgbClr val="049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82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64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85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3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47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1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256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74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45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34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23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3" y="44624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Centre « Les </a:t>
            </a:r>
            <a:r>
              <a:rPr lang="fr-FR" sz="2000" b="1" dirty="0" err="1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Buissonnets</a:t>
            </a:r>
            <a:r>
              <a:rPr lang="fr-FR" sz="2000" b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 » </a:t>
            </a:r>
            <a:r>
              <a:rPr lang="fr-FR" sz="1600" b="1" i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– </a:t>
            </a:r>
            <a:r>
              <a:rPr lang="fr-FR" sz="1600" b="1" i="1" dirty="0" smtClean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Saint-Georges-de-Didonne (17)</a:t>
            </a:r>
            <a:endParaRPr lang="fr-FR" sz="1600" b="1" i="1" dirty="0">
              <a:solidFill>
                <a:schemeClr val="tx2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75524" y="456927"/>
            <a:ext cx="5520612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Rockwell" panose="02060603020205020403" pitchFamily="18" charset="0"/>
              </a:rPr>
              <a:t>Classes - Char à voile OU voile / Milieu marin (sans bus)</a:t>
            </a:r>
            <a:endParaRPr lang="fr-FR" sz="12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28869" y="845495"/>
            <a:ext cx="585529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i="1" dirty="0"/>
              <a:t>Un endroit idéal pour aborder « les pieds dans l’eau et dans le sable» l’environnement du bord de mer de la </a:t>
            </a:r>
            <a:r>
              <a:rPr lang="fr-FR" sz="1050" i="1" dirty="0" smtClean="0"/>
              <a:t>côte </a:t>
            </a:r>
            <a:r>
              <a:rPr lang="fr-FR" sz="1050" i="1" dirty="0"/>
              <a:t>de beauté. Plusieurs jours pour s’immerger et étudier, sans déplacement bus, le littoral, la forêt, les </a:t>
            </a:r>
            <a:r>
              <a:rPr lang="fr-FR" sz="1050" i="1" dirty="0" smtClean="0"/>
              <a:t>falaises </a:t>
            </a:r>
            <a:r>
              <a:rPr lang="fr-FR" sz="1050" i="1" dirty="0"/>
              <a:t>de Suzac. Un séjour riche pour s’initier à la découverte de la voile et du char à voile, tout en </a:t>
            </a:r>
            <a:endParaRPr lang="fr-FR" sz="1050" dirty="0"/>
          </a:p>
          <a:p>
            <a:r>
              <a:rPr lang="fr-FR" sz="1050" i="1" dirty="0"/>
              <a:t>s’émerveillant devant les richesses écologiques … Cinq jours pour découvrir autrement l’environnement </a:t>
            </a:r>
            <a:endParaRPr lang="fr-FR" sz="1050" dirty="0"/>
          </a:p>
          <a:p>
            <a:r>
              <a:rPr lang="fr-FR" sz="1050" i="1" dirty="0"/>
              <a:t>naturel marin et débuter ou approfondir une discipline où l’activité physique et la solidarité sont essentielles.</a:t>
            </a:r>
            <a:endParaRPr lang="fr-FR" sz="1050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140174"/>
              </p:ext>
            </p:extLst>
          </p:nvPr>
        </p:nvGraphicFramePr>
        <p:xfrm>
          <a:off x="275524" y="2276872"/>
          <a:ext cx="8616955" cy="4088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3391"/>
                <a:gridCol w="1723391"/>
                <a:gridCol w="1723391"/>
                <a:gridCol w="1723391"/>
                <a:gridCol w="1723391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1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2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3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</a:t>
                      </a:r>
                      <a:r>
                        <a:rPr lang="fr-FR" sz="1200" b="1" baseline="0" dirty="0" smtClean="0"/>
                        <a:t> 4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5</a:t>
                      </a:r>
                      <a:endParaRPr lang="fr-FR" sz="1200" b="1" dirty="0"/>
                    </a:p>
                  </a:txBody>
                  <a:tcPr anchor="ctr"/>
                </a:tc>
              </a:tr>
              <a:tr h="1477600">
                <a:tc>
                  <a:txBody>
                    <a:bodyPr/>
                    <a:lstStyle/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Voyage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Jeu de découverte du centre </a:t>
                      </a: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cadre et les espaces de vie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règles de vie collective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vivre ensemble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Installation</a:t>
                      </a:r>
                    </a:p>
                    <a:p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Sentier côtier, falaise de Suzac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Site du Conservatoire du Littoral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Lecture de paysage et cartographie</a:t>
                      </a:r>
                      <a:endParaRPr lang="fr-FR" sz="10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L’estuaire de la Gironde</a:t>
                      </a:r>
                      <a:endParaRPr lang="fr-FR" sz="10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Carrelets et pêche traditionnelle</a:t>
                      </a:r>
                      <a:endParaRPr lang="fr-FR" sz="10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Les falaises et leurs multiples facettes</a:t>
                      </a:r>
                      <a:endParaRPr lang="fr-FR" sz="1000" i="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000" b="1" i="0" kern="1200" baseline="0" dirty="0" smtClean="0">
                        <a:solidFill>
                          <a:schemeClr val="tx2"/>
                        </a:solidFill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000" b="1" i="0" kern="1200" baseline="0" dirty="0" smtClean="0">
                        <a:solidFill>
                          <a:schemeClr val="tx2"/>
                        </a:solidFill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baseline="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Déplacement à pied</a:t>
                      </a:r>
                      <a:endParaRPr lang="fr-FR" sz="900" b="1" i="1" kern="1200" baseline="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Temps de classe + courrier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50" b="1" dirty="0" smtClean="0"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Retour en classe avec l’enseignant sur les principales découverte passés et à venir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Restitution et questionnements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Perceptions et ressentis corporels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000" i="1" dirty="0" smtClean="0">
                        <a:effectLst/>
                        <a:latin typeface="+mn-lt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classe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L’estran rocheux à marée basse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enjeux de la biodiversité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57175" algn="l"/>
                        </a:tabLs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Lecture de paysage à marée basse</a:t>
                      </a:r>
                      <a:endParaRPr lang="fr-FR" sz="10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57175" algn="l"/>
                        </a:tabLs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Observer et collecter quelques animaux d'un milieu sensible</a:t>
                      </a:r>
                      <a:endParaRPr lang="fr-FR" sz="10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Marées et chaîne alimentaire</a:t>
                      </a:r>
                      <a:endParaRPr lang="fr-FR" sz="10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à pied</a:t>
                      </a:r>
                      <a:endParaRPr lang="fr-FR" sz="900" b="1" i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Rangement des valises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  de pêche de Royan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Sous forme d’enquête</a:t>
                      </a:r>
                      <a:endParaRPr lang="fr-FR" sz="8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Les principales installations portuaires</a:t>
                      </a:r>
                      <a:br>
                        <a:rPr lang="fr-FR" sz="8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</a:br>
                      <a:r>
                        <a:rPr lang="fr-FR" sz="8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Chalutiers, fileyeurs et outils de pêche</a:t>
                      </a:r>
                      <a:br>
                        <a:rPr lang="fr-FR" sz="8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</a:br>
                      <a:r>
                        <a:rPr lang="fr-FR" sz="8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La pêche : une activité économique</a:t>
                      </a:r>
                      <a:endParaRPr lang="fr-FR" sz="8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bus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Monde caché de la Forêt</a:t>
                      </a:r>
                      <a:r>
                        <a:rPr lang="fr-FR" sz="105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b="1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à pied</a:t>
                      </a:r>
                    </a:p>
                  </a:txBody>
                  <a:tcPr/>
                </a:tc>
              </a:tr>
              <a:tr h="263624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Pique-nique</a:t>
                      </a:r>
                      <a:r>
                        <a:rPr lang="fr-FR" sz="1000" b="1" baseline="0" dirty="0" smtClean="0">
                          <a:solidFill>
                            <a:schemeClr val="tx2"/>
                          </a:solidFill>
                        </a:rPr>
                        <a:t> tiré du sac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</a:t>
                      </a:r>
                      <a:r>
                        <a:rPr lang="fr-FR" sz="1000" b="1" baseline="0" dirty="0" smtClean="0">
                          <a:solidFill>
                            <a:schemeClr val="tx2"/>
                          </a:solidFill>
                        </a:rPr>
                        <a:t>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</a:t>
                      </a:r>
                      <a:r>
                        <a:rPr lang="fr-FR" sz="1000" b="1" baseline="0" dirty="0" smtClean="0">
                          <a:solidFill>
                            <a:schemeClr val="tx2"/>
                          </a:solidFill>
                        </a:rPr>
                        <a:t>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14776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86000" algn="l"/>
                        </a:tabLs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Plage et paysages de bord de mer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Jouer, courir, regarder, s’oxygéner…</a:t>
                      </a:r>
                      <a:endParaRPr lang="fr-FR" sz="8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Lecture de paysage marin</a:t>
                      </a:r>
                      <a:endParaRPr lang="fr-FR" sz="8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Ecoute des paysages sonores</a:t>
                      </a:r>
                      <a:endParaRPr lang="fr-FR" sz="8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Récolte d’éléments sur la plage</a:t>
                      </a:r>
                      <a:endParaRPr lang="fr-FR" sz="8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Atelier </a:t>
                      </a: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 Vous avez dit biodiversité ? 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Importance pour l’équilibre de la planète et de l’homme</a:t>
                      </a:r>
                      <a:endParaRPr lang="fr-FR" sz="8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Quels enjeux et menaces ?</a:t>
                      </a:r>
                      <a:endParaRPr lang="fr-FR" sz="8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Impacts, gestes et comportements</a:t>
                      </a:r>
                      <a:endParaRPr lang="fr-FR" sz="8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 </a:t>
                      </a: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à pied</a:t>
                      </a:r>
                      <a:endParaRPr lang="fr-FR" sz="900" b="1" i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fr-FR" sz="10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Séance Char à voile ou voile </a:t>
                      </a:r>
                      <a:endParaRPr lang="fr-FR" sz="1000" b="0" dirty="0" smtClean="0"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fr-FR" sz="1000" b="0" i="1" dirty="0" smtClean="0"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E</a:t>
                      </a: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quipement individuel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Régler son char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Démarrer, s’arrêter.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Dégréer et stocker son matériel</a:t>
                      </a:r>
                      <a:endParaRPr lang="fr-FR" sz="10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à pied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Séance Char ou voile 2</a:t>
                      </a:r>
                      <a:r>
                        <a:rPr lang="fr-FR" sz="800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/>
                      </a:r>
                      <a:br>
                        <a:rPr lang="fr-FR" sz="800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</a:br>
                      <a:endParaRPr lang="fr-FR" sz="800" dirty="0" smtClean="0"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Fondamentaux : démarrer, tourner dos au vent, s’arrêter, virer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Marées et influence sur la pratique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à pied</a:t>
                      </a:r>
                      <a:endParaRPr lang="fr-FR" sz="900" b="1" i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  <a:tabLst>
                          <a:tab pos="3200400" algn="l"/>
                          <a:tab pos="228600" algn="l"/>
                        </a:tabLst>
                      </a:pPr>
                      <a:r>
                        <a:rPr lang="fr-FR" sz="10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Séance Char ou voile 3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Notions théoriques : positions par rapport au vent et influence sur le fonctionnement du char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Modification du parcours</a:t>
                      </a:r>
                      <a:endParaRPr lang="fr-FR" sz="10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i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 b="1" i="1" dirty="0" smtClean="0">
                          <a:solidFill>
                            <a:srgbClr val="FF4747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0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à pied</a:t>
                      </a:r>
                      <a:endParaRPr lang="fr-FR" sz="900" b="1" i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Rallye des mers </a:t>
                      </a:r>
                      <a:r>
                        <a:rPr lang="fr-FR" sz="10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 </a:t>
                      </a:r>
                      <a:endParaRPr lang="fr-FR" sz="10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Restitution des acquis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Grand jeu de fin de séjour pour aborder de façon ludique</a:t>
                      </a:r>
                      <a:r>
                        <a:rPr lang="fr-FR" sz="900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:</a:t>
                      </a:r>
                      <a:endParaRPr lang="fr-FR" sz="10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- les thèmes étudiés et leur importance</a:t>
                      </a:r>
                      <a:endParaRPr lang="fr-FR" sz="10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- les impacts, gestes et comportements respectueux</a:t>
                      </a:r>
                      <a:endParaRPr lang="fr-FR" sz="10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- le vocabulaire, les notions-clefs</a:t>
                      </a:r>
                      <a:endParaRPr lang="fr-FR" sz="10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Retour école</a:t>
                      </a:r>
                      <a:r>
                        <a:rPr lang="fr-FR" sz="900" b="1" i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203516" y="1988840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2"/>
                </a:solidFill>
                <a:latin typeface="Rockwell" panose="02060603020205020403" pitchFamily="18" charset="0"/>
              </a:rPr>
              <a:t>Exemple de séjour modulable </a:t>
            </a:r>
            <a:r>
              <a:rPr lang="fr-FR" sz="1400" dirty="0" smtClean="0"/>
              <a:t>– </a:t>
            </a:r>
            <a:r>
              <a:rPr lang="fr-FR" sz="1400" b="1" dirty="0" smtClean="0">
                <a:solidFill>
                  <a:srgbClr val="C00000"/>
                </a:solidFill>
              </a:rPr>
              <a:t>5 jours </a:t>
            </a:r>
            <a:r>
              <a:rPr lang="fr-FR" sz="1400" dirty="0" smtClean="0"/>
              <a:t>– </a:t>
            </a:r>
            <a:r>
              <a:rPr lang="fr-FR" sz="1400" i="1" dirty="0"/>
              <a:t>cycles 2 et 3, collège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348" y="6222012"/>
            <a:ext cx="1045840" cy="502493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563888" y="6385951"/>
            <a:ext cx="41764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i="1" dirty="0" smtClean="0"/>
              <a:t>Association Régionale des Œuvres Educatives et de Vacances de l’Education Nationale</a:t>
            </a:r>
            <a:endParaRPr lang="fr-FR" sz="800" i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275523" y="6350148"/>
            <a:ext cx="4300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ea typeface="Calibri"/>
              </a:rPr>
              <a:t>05 35 38 98 11 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// 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ecole@aroeven-bordeaux.fr</a:t>
            </a:r>
            <a:endParaRPr lang="fr-F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6184058" y="1378797"/>
            <a:ext cx="2730690" cy="861749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6364932" y="1378772"/>
            <a:ext cx="2486001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chemeClr val="accent1"/>
                </a:solidFill>
              </a:rPr>
              <a:t>Les + </a:t>
            </a:r>
          </a:p>
          <a:p>
            <a:r>
              <a:rPr lang="fr-FR" sz="1000" dirty="0" smtClean="0"/>
              <a:t>- Projet accompagné et personnalisé </a:t>
            </a:r>
          </a:p>
          <a:p>
            <a:r>
              <a:rPr lang="fr-FR" sz="1000" dirty="0" smtClean="0"/>
              <a:t>- Espace Enseignant / DSDEN en ligne  </a:t>
            </a:r>
          </a:p>
          <a:p>
            <a:r>
              <a:rPr lang="fr-FR" sz="1000" dirty="0" smtClean="0"/>
              <a:t>- Aide au montage du dossier administratif</a:t>
            </a:r>
          </a:p>
          <a:p>
            <a:r>
              <a:rPr lang="fr-FR" sz="1000" dirty="0" smtClean="0"/>
              <a:t>- Encadrement spécialisé environnement  </a:t>
            </a:r>
            <a:endParaRPr lang="fr-FR" sz="1000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6184058" y="160516"/>
            <a:ext cx="2730690" cy="1169551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000" b="1" dirty="0" smtClean="0">
              <a:solidFill>
                <a:schemeClr val="accent1"/>
              </a:solidFill>
            </a:endParaRPr>
          </a:p>
          <a:p>
            <a:endParaRPr lang="fr-FR" sz="1000" b="1" dirty="0">
              <a:solidFill>
                <a:schemeClr val="accent1"/>
              </a:solidFill>
            </a:endParaRPr>
          </a:p>
          <a:p>
            <a:r>
              <a:rPr lang="fr-FR" sz="1100" b="1" dirty="0" smtClean="0"/>
              <a:t>pour </a:t>
            </a:r>
            <a:r>
              <a:rPr lang="fr-FR" sz="1100" b="1" dirty="0"/>
              <a:t>3 classes N° 178303  </a:t>
            </a:r>
          </a:p>
          <a:p>
            <a:endParaRPr lang="fr-FR" sz="1000" dirty="0">
              <a:solidFill>
                <a:schemeClr val="tx1"/>
              </a:solidFill>
            </a:endParaRPr>
          </a:p>
          <a:p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306403" y="160518"/>
            <a:ext cx="2486001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0070C0"/>
                </a:solidFill>
              </a:rPr>
              <a:t>Agrément Education Nationale : </a:t>
            </a:r>
            <a:r>
              <a:rPr lang="fr-FR" sz="1000" dirty="0"/>
              <a:t>délivré le </a:t>
            </a:r>
            <a:r>
              <a:rPr lang="fr-FR" sz="1000" dirty="0" smtClean="0"/>
              <a:t>12/12/2017 </a:t>
            </a:r>
            <a:r>
              <a:rPr lang="fr-FR" sz="1000" dirty="0"/>
              <a:t>-  4 classes - Dont 1 classe maternelle</a:t>
            </a:r>
          </a:p>
          <a:p>
            <a:r>
              <a:rPr lang="fr-FR" sz="1000" b="1" dirty="0">
                <a:solidFill>
                  <a:srgbClr val="0070C0"/>
                </a:solidFill>
              </a:rPr>
              <a:t>Capacité : </a:t>
            </a:r>
            <a:r>
              <a:rPr lang="fr-FR" sz="1000" dirty="0"/>
              <a:t>114</a:t>
            </a:r>
            <a:r>
              <a:rPr lang="fr-FR" sz="1000" b="1" dirty="0"/>
              <a:t> </a:t>
            </a:r>
            <a:r>
              <a:rPr lang="fr-FR" sz="1000" dirty="0"/>
              <a:t>places  </a:t>
            </a:r>
          </a:p>
          <a:p>
            <a:r>
              <a:rPr lang="fr-FR" sz="1000" b="1" dirty="0">
                <a:solidFill>
                  <a:srgbClr val="0070C0"/>
                </a:solidFill>
              </a:rPr>
              <a:t>Hébergement :</a:t>
            </a:r>
            <a:r>
              <a:rPr lang="fr-FR" sz="1000" dirty="0">
                <a:solidFill>
                  <a:srgbClr val="0070C0"/>
                </a:solidFill>
              </a:rPr>
              <a:t> </a:t>
            </a:r>
            <a:r>
              <a:rPr lang="fr-FR" sz="1000" dirty="0"/>
              <a:t>chambres de 2 à 8 lits </a:t>
            </a:r>
          </a:p>
          <a:p>
            <a:r>
              <a:rPr lang="fr-FR" sz="1000" dirty="0"/>
              <a:t>Sanitaires complets - dans les chambres</a:t>
            </a:r>
          </a:p>
          <a:p>
            <a:r>
              <a:rPr lang="fr-FR" sz="1000" b="1" dirty="0">
                <a:solidFill>
                  <a:srgbClr val="0070C0"/>
                </a:solidFill>
              </a:rPr>
              <a:t>Situation : </a:t>
            </a:r>
            <a:r>
              <a:rPr lang="fr-FR" sz="1000" dirty="0" smtClean="0"/>
              <a:t>accès direct à la plage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61078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196399" y="811096"/>
            <a:ext cx="5256584" cy="114646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28365" y="811096"/>
            <a:ext cx="4824536" cy="114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tx2"/>
                </a:solidFill>
                <a:latin typeface="Rockwell" panose="02060603020205020403" pitchFamily="18" charset="0"/>
              </a:rPr>
              <a:t>Objectifs pédagogiques </a:t>
            </a:r>
            <a:r>
              <a:rPr lang="fr-FR" sz="1600" b="1" dirty="0" smtClean="0">
                <a:solidFill>
                  <a:schemeClr val="tx2"/>
                </a:solidFill>
                <a:latin typeface="Rockwell" panose="02060603020205020403" pitchFamily="18" charset="0"/>
              </a:rPr>
              <a:t>du séjour :</a:t>
            </a:r>
          </a:p>
          <a:p>
            <a:pPr>
              <a:spcAft>
                <a:spcPts val="0"/>
              </a:spcAft>
              <a:tabLst>
                <a:tab pos="152400" algn="l"/>
              </a:tabLst>
            </a:pPr>
            <a:r>
              <a:rPr lang="fr-FR" sz="1050" b="1" dirty="0" smtClean="0">
                <a:solidFill>
                  <a:srgbClr val="0070C0"/>
                </a:solidFill>
                <a:ea typeface="Lucida Sans Unicode"/>
                <a:cs typeface="Calibri"/>
              </a:rPr>
              <a:t>- S'initier </a:t>
            </a:r>
            <a:r>
              <a:rPr lang="fr-FR" sz="1050" b="1" dirty="0">
                <a:solidFill>
                  <a:srgbClr val="0070C0"/>
                </a:solidFill>
                <a:ea typeface="Lucida Sans Unicode"/>
                <a:cs typeface="Calibri"/>
              </a:rPr>
              <a:t>à la pratique du char à voile ou de la voile</a:t>
            </a:r>
            <a:endParaRPr lang="fr-FR" sz="800" dirty="0">
              <a:solidFill>
                <a:srgbClr val="0070C0"/>
              </a:solidFill>
              <a:latin typeface="Verdana"/>
              <a:ea typeface="Lucida Sans Unicode"/>
              <a:cs typeface="Times New Roman"/>
            </a:endParaRPr>
          </a:p>
          <a:p>
            <a:pPr>
              <a:spcAft>
                <a:spcPts val="0"/>
              </a:spcAft>
              <a:tabLst>
                <a:tab pos="152400" algn="l"/>
              </a:tabLst>
            </a:pPr>
            <a:r>
              <a:rPr lang="fr-FR" sz="1050" dirty="0" smtClean="0">
                <a:ea typeface="Lucida Sans Unicode"/>
                <a:cs typeface="Calibri"/>
              </a:rPr>
              <a:t>- Acquérir </a:t>
            </a:r>
            <a:r>
              <a:rPr lang="fr-FR" sz="1050" dirty="0">
                <a:ea typeface="Lucida Sans Unicode"/>
                <a:cs typeface="Calibri"/>
              </a:rPr>
              <a:t>des connaissances dans la pratique d’un engin propulsé par le vent.</a:t>
            </a:r>
            <a:endParaRPr lang="fr-FR" sz="800" dirty="0">
              <a:latin typeface="Verdana"/>
              <a:ea typeface="Lucida Sans Unicode"/>
              <a:cs typeface="Times New Roman"/>
            </a:endParaRPr>
          </a:p>
          <a:p>
            <a:pPr>
              <a:spcAft>
                <a:spcPts val="0"/>
              </a:spcAft>
              <a:tabLst>
                <a:tab pos="152400" algn="l"/>
              </a:tabLst>
            </a:pPr>
            <a:r>
              <a:rPr lang="fr-FR" sz="1050" dirty="0" smtClean="0">
                <a:ea typeface="Lucida Sans Unicode"/>
                <a:cs typeface="Calibri"/>
              </a:rPr>
              <a:t>- Découvrir </a:t>
            </a:r>
            <a:r>
              <a:rPr lang="fr-FR" sz="1050" b="1" dirty="0">
                <a:solidFill>
                  <a:srgbClr val="0070C0"/>
                </a:solidFill>
                <a:ea typeface="Lucida Sans Unicode"/>
                <a:cs typeface="Calibri"/>
              </a:rPr>
              <a:t>la faune et la flore du bord de mer</a:t>
            </a:r>
            <a:r>
              <a:rPr lang="fr-FR" sz="1050" dirty="0">
                <a:ea typeface="Lucida Sans Unicode"/>
                <a:cs typeface="Calibri"/>
              </a:rPr>
              <a:t>, du littoral et de ses alentours.</a:t>
            </a:r>
            <a:endParaRPr lang="fr-FR" sz="800" dirty="0">
              <a:latin typeface="Verdana"/>
              <a:ea typeface="Lucida Sans Unicode"/>
              <a:cs typeface="Times New Roman"/>
            </a:endParaRPr>
          </a:p>
          <a:p>
            <a:pPr>
              <a:spcAft>
                <a:spcPts val="0"/>
              </a:spcAft>
              <a:tabLst>
                <a:tab pos="152400" algn="l"/>
              </a:tabLst>
            </a:pPr>
            <a:r>
              <a:rPr lang="fr-FR" sz="1050" dirty="0" smtClean="0">
                <a:ea typeface="Lucida Sans Unicode"/>
                <a:cs typeface="Calibri"/>
              </a:rPr>
              <a:t>- Adopter </a:t>
            </a:r>
            <a:r>
              <a:rPr lang="fr-FR" sz="1050" dirty="0">
                <a:ea typeface="Lucida Sans Unicode"/>
                <a:cs typeface="Calibri"/>
              </a:rPr>
              <a:t>des comportements respectueux des milieux et de leur équilibre</a:t>
            </a:r>
            <a:endParaRPr lang="fr-FR" sz="800" dirty="0">
              <a:latin typeface="Verdana"/>
              <a:ea typeface="Lucida Sans Unicode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050" b="1" dirty="0" smtClean="0">
                <a:solidFill>
                  <a:srgbClr val="0070C0"/>
                </a:solidFill>
                <a:ea typeface="Lucida Sans Unicode"/>
                <a:cs typeface="Arial"/>
              </a:rPr>
              <a:t>- Encourager </a:t>
            </a:r>
            <a:r>
              <a:rPr lang="fr-FR" sz="1050" b="1" dirty="0">
                <a:solidFill>
                  <a:srgbClr val="0070C0"/>
                </a:solidFill>
                <a:ea typeface="Lucida Sans Unicode"/>
                <a:cs typeface="Arial"/>
              </a:rPr>
              <a:t>à regarder, toucher, sentir, écouter, goûter…questionner</a:t>
            </a:r>
            <a:endParaRPr lang="fr-FR" sz="1100" dirty="0">
              <a:solidFill>
                <a:srgbClr val="0070C0"/>
              </a:solidFill>
              <a:effectLst/>
              <a:latin typeface="Trebuchet MS"/>
              <a:ea typeface="Lucida Sans Unicode"/>
              <a:cs typeface="Times New Roman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22566" y="2169121"/>
            <a:ext cx="2731796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fr-FR" sz="1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   Autres activités possibles : </a:t>
            </a:r>
            <a:endParaRPr lang="fr-FR" sz="14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78623" y="2812200"/>
            <a:ext cx="26887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Sorties terrain </a:t>
            </a:r>
            <a:endParaRPr lang="fr-FR" sz="1100" dirty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</a:endParaRPr>
          </a:p>
          <a:p>
            <a:r>
              <a:rPr lang="fr-FR" sz="1000" dirty="0" smtClean="0"/>
              <a:t>Balade – Côte sauvage – C2-C3-C</a:t>
            </a:r>
          </a:p>
          <a:p>
            <a:r>
              <a:rPr lang="fr-FR" sz="1000" dirty="0" smtClean="0"/>
              <a:t>Estran </a:t>
            </a:r>
            <a:r>
              <a:rPr lang="fr-FR" sz="1000" dirty="0"/>
              <a:t>rocheux à marée basse – C2-C3-C</a:t>
            </a:r>
          </a:p>
          <a:p>
            <a:r>
              <a:rPr lang="fr-FR" sz="1000" dirty="0" err="1"/>
              <a:t>Land’Art</a:t>
            </a:r>
            <a:r>
              <a:rPr lang="fr-FR" sz="1000" dirty="0"/>
              <a:t> – C2-C3</a:t>
            </a:r>
          </a:p>
          <a:p>
            <a:r>
              <a:rPr lang="fr-FR" sz="1000" dirty="0"/>
              <a:t>Le monde caché de la forêt– C2-C3</a:t>
            </a:r>
          </a:p>
          <a:p>
            <a:r>
              <a:rPr lang="fr-FR" sz="1000" dirty="0"/>
              <a:t>Petites bêtes de la litière – C2-C3</a:t>
            </a:r>
          </a:p>
          <a:p>
            <a:r>
              <a:rPr lang="fr-FR" sz="1000" dirty="0"/>
              <a:t>Paysages et poissons de l’estuaire – C2-C3</a:t>
            </a:r>
          </a:p>
          <a:p>
            <a:r>
              <a:rPr lang="fr-FR" sz="1000" dirty="0" smtClean="0"/>
              <a:t>Plage au bout des doigts - C1</a:t>
            </a:r>
          </a:p>
          <a:p>
            <a:r>
              <a:rPr lang="fr-FR" sz="1000" dirty="0" smtClean="0"/>
              <a:t>Plage </a:t>
            </a:r>
            <a:r>
              <a:rPr lang="fr-FR" sz="1000" dirty="0"/>
              <a:t>et paysages de Saint Georges – C2-C3</a:t>
            </a:r>
          </a:p>
          <a:p>
            <a:r>
              <a:rPr lang="fr-FR" sz="1000" dirty="0" smtClean="0"/>
              <a:t>La Nature émoi- C2 –C3</a:t>
            </a:r>
          </a:p>
          <a:p>
            <a:r>
              <a:rPr lang="fr-FR" sz="1000" dirty="0" smtClean="0"/>
              <a:t>Sentier </a:t>
            </a:r>
            <a:r>
              <a:rPr lang="fr-FR" sz="1000" dirty="0"/>
              <a:t>côtier et Falaises de </a:t>
            </a:r>
            <a:r>
              <a:rPr lang="fr-FR" sz="1000" dirty="0" err="1"/>
              <a:t>Suzac</a:t>
            </a:r>
            <a:r>
              <a:rPr lang="fr-FR" sz="1000" dirty="0"/>
              <a:t> – </a:t>
            </a:r>
            <a:r>
              <a:rPr lang="fr-FR" sz="1000" dirty="0" smtClean="0"/>
              <a:t>C2-C3</a:t>
            </a:r>
          </a:p>
          <a:p>
            <a:endParaRPr lang="fr-FR" sz="800" dirty="0" smtClean="0"/>
          </a:p>
          <a:p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Activités sportives</a:t>
            </a:r>
            <a:endParaRPr lang="fr-FR" sz="1100" dirty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</a:endParaRPr>
          </a:p>
          <a:p>
            <a:r>
              <a:rPr lang="fr-FR" sz="1000" dirty="0"/>
              <a:t>Char à voile – C2-C3- C</a:t>
            </a:r>
          </a:p>
          <a:p>
            <a:r>
              <a:rPr lang="fr-FR" sz="1000" dirty="0"/>
              <a:t>Jeux coopératifs Basques –C2-C3-C</a:t>
            </a:r>
          </a:p>
          <a:p>
            <a:r>
              <a:rPr lang="fr-FR" sz="1000" dirty="0" smtClean="0"/>
              <a:t>Voile </a:t>
            </a:r>
            <a:r>
              <a:rPr lang="fr-FR" sz="1000" dirty="0"/>
              <a:t>– </a:t>
            </a:r>
            <a:r>
              <a:rPr lang="fr-FR" sz="1000" dirty="0" smtClean="0"/>
              <a:t>C3-C</a:t>
            </a:r>
            <a:endParaRPr lang="fr-FR" sz="1050" dirty="0"/>
          </a:p>
        </p:txBody>
      </p:sp>
      <p:sp>
        <p:nvSpPr>
          <p:cNvPr id="16" name="ZoneTexte 15"/>
          <p:cNvSpPr txBox="1"/>
          <p:nvPr/>
        </p:nvSpPr>
        <p:spPr>
          <a:xfrm>
            <a:off x="2856616" y="2927616"/>
            <a:ext cx="286751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Vivre </a:t>
            </a:r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Ensemble</a:t>
            </a:r>
          </a:p>
          <a:p>
            <a:pPr lvl="0"/>
            <a:r>
              <a:rPr lang="fr-FR" sz="1000" dirty="0"/>
              <a:t>Agir maintenant pour demain - C3, </a:t>
            </a:r>
            <a:r>
              <a:rPr lang="fr-FR" sz="1000" dirty="0" smtClean="0"/>
              <a:t>C</a:t>
            </a:r>
          </a:p>
          <a:p>
            <a:pPr lvl="0"/>
            <a:r>
              <a:rPr lang="fr-FR" sz="1000" dirty="0" smtClean="0"/>
              <a:t>Compréhension </a:t>
            </a:r>
            <a:r>
              <a:rPr lang="fr-FR" sz="1000" dirty="0"/>
              <a:t>mutuelle - C3, C</a:t>
            </a:r>
          </a:p>
          <a:p>
            <a:pPr lvl="0"/>
            <a:r>
              <a:rPr lang="fr-FR" sz="1000" dirty="0"/>
              <a:t>Moi et mon groupe classe - C3, C</a:t>
            </a:r>
          </a:p>
          <a:p>
            <a:pPr lvl="0"/>
            <a:r>
              <a:rPr lang="fr-FR" sz="1000" dirty="0"/>
              <a:t>Temps boussole  - C3, </a:t>
            </a:r>
            <a:r>
              <a:rPr lang="fr-FR" sz="1000" dirty="0" smtClean="0"/>
              <a:t>C</a:t>
            </a:r>
          </a:p>
          <a:p>
            <a:pPr lvl="0"/>
            <a:endParaRPr lang="fr-FR" sz="600" dirty="0"/>
          </a:p>
          <a:p>
            <a:r>
              <a:rPr lang="fr-FR" sz="1100" b="1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Temps </a:t>
            </a:r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de </a:t>
            </a:r>
            <a:r>
              <a:rPr lang="fr-FR" sz="1100" b="1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classe/ Energie</a:t>
            </a:r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 </a:t>
            </a:r>
            <a:r>
              <a:rPr lang="fr-FR" sz="1100" b="1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/Musique</a:t>
            </a:r>
            <a:endParaRPr lang="fr-FR" sz="1100" dirty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</a:endParaRPr>
          </a:p>
          <a:p>
            <a:r>
              <a:rPr lang="fr-FR" sz="1000" dirty="0"/>
              <a:t>Courants marins – C2-C3</a:t>
            </a:r>
          </a:p>
          <a:p>
            <a:r>
              <a:rPr lang="fr-FR" sz="1000" dirty="0" smtClean="0"/>
              <a:t>Défis Hydraulique - Solaire - Eoliens </a:t>
            </a:r>
            <a:r>
              <a:rPr lang="fr-FR" sz="1000" dirty="0"/>
              <a:t>– C3</a:t>
            </a:r>
          </a:p>
          <a:p>
            <a:r>
              <a:rPr lang="fr-FR" sz="1000" dirty="0" smtClean="0"/>
              <a:t>Oiseau</a:t>
            </a:r>
            <a:r>
              <a:rPr lang="fr-FR" sz="1000" dirty="0"/>
              <a:t> : Qui es –tu ? – </a:t>
            </a:r>
            <a:r>
              <a:rPr lang="fr-FR" sz="1000" dirty="0" smtClean="0"/>
              <a:t>C1- C2-C3</a:t>
            </a:r>
            <a:endParaRPr lang="fr-FR" sz="1000" dirty="0"/>
          </a:p>
          <a:p>
            <a:r>
              <a:rPr lang="fr-FR" sz="1000" dirty="0" smtClean="0"/>
              <a:t>Ta ville de demain - C2-C3</a:t>
            </a:r>
            <a:endParaRPr lang="fr-FR" sz="1000" dirty="0"/>
          </a:p>
          <a:p>
            <a:r>
              <a:rPr lang="fr-FR" sz="1000" dirty="0" smtClean="0"/>
              <a:t>Vous </a:t>
            </a:r>
            <a:r>
              <a:rPr lang="fr-FR" sz="1000" dirty="0"/>
              <a:t>avez dit Biodiversité ? – C2-C3</a:t>
            </a:r>
          </a:p>
          <a:p>
            <a:endParaRPr lang="fr-FR" sz="600" b="1" dirty="0">
              <a:solidFill>
                <a:schemeClr val="accent1"/>
              </a:solidFill>
            </a:endParaRPr>
          </a:p>
          <a:p>
            <a:r>
              <a:rPr lang="fr-FR" sz="1100" b="1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Sites – Activités humaines Patrimoine</a:t>
            </a:r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 </a:t>
            </a:r>
            <a:endParaRPr lang="fr-FR" sz="1000" dirty="0" smtClean="0"/>
          </a:p>
          <a:p>
            <a:r>
              <a:rPr lang="fr-FR" sz="1000" dirty="0" smtClean="0"/>
              <a:t>Corderie Royale – C3</a:t>
            </a:r>
          </a:p>
          <a:p>
            <a:r>
              <a:rPr lang="fr-FR" sz="1000" dirty="0" smtClean="0"/>
              <a:t>Port  </a:t>
            </a:r>
            <a:r>
              <a:rPr lang="fr-FR" sz="1000" dirty="0"/>
              <a:t>de pêche de Royan – C2-C3 – C</a:t>
            </a:r>
          </a:p>
          <a:p>
            <a:r>
              <a:rPr lang="fr-FR" sz="1000" dirty="0" smtClean="0"/>
              <a:t>Marais salants  - C3 - Village </a:t>
            </a:r>
            <a:r>
              <a:rPr lang="fr-FR" sz="1000" dirty="0"/>
              <a:t>typique </a:t>
            </a:r>
            <a:r>
              <a:rPr lang="fr-FR" sz="1000" dirty="0" smtClean="0"/>
              <a:t>de Talmont C2-C3</a:t>
            </a:r>
            <a:endParaRPr lang="fr-FR" sz="1000" dirty="0"/>
          </a:p>
        </p:txBody>
      </p:sp>
      <p:sp>
        <p:nvSpPr>
          <p:cNvPr id="17" name="ZoneTexte 16"/>
          <p:cNvSpPr txBox="1"/>
          <p:nvPr/>
        </p:nvSpPr>
        <p:spPr>
          <a:xfrm>
            <a:off x="226570" y="2569840"/>
            <a:ext cx="35283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/>
              <a:t>Cycle 1 : C1 - Cycle </a:t>
            </a:r>
            <a:r>
              <a:rPr lang="fr-FR" sz="900" b="1" i="1" dirty="0"/>
              <a:t>2 et 3 : C2-C3 - Collège : </a:t>
            </a:r>
            <a:r>
              <a:rPr lang="fr-FR" sz="900" b="1" i="1" dirty="0" smtClean="0"/>
              <a:t>C</a:t>
            </a:r>
            <a:endParaRPr lang="fr-FR" sz="900" dirty="0"/>
          </a:p>
        </p:txBody>
      </p:sp>
      <p:pic>
        <p:nvPicPr>
          <p:cNvPr id="1025" name="Image 10" descr="_MRE9160-BorderMaker"/>
          <p:cNvPicPr>
            <a:picLocks noChangeAspect="1" noChangeArrowheads="1"/>
          </p:cNvPicPr>
          <p:nvPr/>
        </p:nvPicPr>
        <p:blipFill>
          <a:blip r:embed="rId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181" y="2154301"/>
            <a:ext cx="1140270" cy="74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Image 1" descr="\\Aroeven\classes_decouverte\1- PHOTOS\STRUCTURES\ST_GEORGES\SELECTION_SITE_INTERNET\IMGP4805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943" y="2148838"/>
            <a:ext cx="1121153" cy="75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à coins arrondis 32"/>
          <p:cNvSpPr/>
          <p:nvPr/>
        </p:nvSpPr>
        <p:spPr>
          <a:xfrm>
            <a:off x="226570" y="5465147"/>
            <a:ext cx="5616624" cy="920804"/>
          </a:xfrm>
          <a:prstGeom prst="round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323528" y="5430996"/>
            <a:ext cx="51125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Aux environs </a:t>
            </a:r>
          </a:p>
          <a:p>
            <a:r>
              <a:rPr lang="fr-FR" sz="1000" dirty="0"/>
              <a:t>Sentier des Douaniers de Vaux/Mer à la Grande côte</a:t>
            </a:r>
          </a:p>
          <a:p>
            <a:r>
              <a:rPr lang="fr-FR" sz="1000" dirty="0" smtClean="0"/>
              <a:t>Phare </a:t>
            </a:r>
            <a:r>
              <a:rPr lang="fr-FR" sz="1000" dirty="0"/>
              <a:t>de Cordouan et de la Courbe</a:t>
            </a:r>
          </a:p>
          <a:p>
            <a:r>
              <a:rPr lang="fr-FR" sz="1000" dirty="0" smtClean="0"/>
              <a:t>Aquarium de la Rochelle, Corderie Royale de Rochefort</a:t>
            </a:r>
          </a:p>
          <a:p>
            <a:r>
              <a:rPr lang="fr-FR" sz="1000" dirty="0" smtClean="0"/>
              <a:t>Citée de l’huîtres de Marennes Oléron, les marais  salants de l’île Madame ou l’île d’Oléron</a:t>
            </a: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348" y="6222012"/>
            <a:ext cx="1045840" cy="502493"/>
          </a:xfrm>
          <a:prstGeom prst="rect">
            <a:avLst/>
          </a:prstGeom>
        </p:spPr>
      </p:pic>
      <p:sp>
        <p:nvSpPr>
          <p:cNvPr id="49" name="ZoneTexte 48"/>
          <p:cNvSpPr txBox="1"/>
          <p:nvPr/>
        </p:nvSpPr>
        <p:spPr>
          <a:xfrm>
            <a:off x="3563888" y="6385951"/>
            <a:ext cx="41764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i="1" dirty="0" smtClean="0"/>
              <a:t>Association Régionale des Œuvres Educatives et de Vacances de l’Education Nationale</a:t>
            </a:r>
            <a:endParaRPr lang="fr-FR" sz="800" i="1" dirty="0"/>
          </a:p>
        </p:txBody>
      </p:sp>
      <p:sp>
        <p:nvSpPr>
          <p:cNvPr id="50" name="ZoneTexte 49"/>
          <p:cNvSpPr txBox="1"/>
          <p:nvPr/>
        </p:nvSpPr>
        <p:spPr>
          <a:xfrm>
            <a:off x="275524" y="456927"/>
            <a:ext cx="5520612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Rockwell" panose="02060603020205020403" pitchFamily="18" charset="0"/>
              </a:rPr>
              <a:t>Classes - Char à voile OU voile / Milieu marin (sans bus)</a:t>
            </a:r>
            <a:endParaRPr lang="fr-FR" sz="12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179513" y="44624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Centre « Les </a:t>
            </a:r>
            <a:r>
              <a:rPr lang="fr-FR" sz="2000" b="1" dirty="0" err="1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Buissonnets</a:t>
            </a:r>
            <a:r>
              <a:rPr lang="fr-FR" sz="2000" b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 » </a:t>
            </a:r>
            <a:r>
              <a:rPr lang="fr-FR" sz="1600" b="1" i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– </a:t>
            </a:r>
            <a:r>
              <a:rPr lang="fr-FR" sz="1600" b="1" i="1" dirty="0" smtClean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Saint-Georges-de-Didonne (17)</a:t>
            </a:r>
            <a:endParaRPr lang="fr-FR" sz="1600" b="1" i="1" dirty="0">
              <a:solidFill>
                <a:schemeClr val="tx2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75523" y="6350148"/>
            <a:ext cx="4300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ea typeface="Calibri"/>
              </a:rPr>
              <a:t>05 35 38 98 11 </a:t>
            </a:r>
            <a:r>
              <a:rPr lang="fr-FR" sz="1200" b="1" smtClean="0">
                <a:solidFill>
                  <a:schemeClr val="bg1">
                    <a:lumMod val="50000"/>
                  </a:schemeClr>
                </a:solidFill>
              </a:rPr>
              <a:t>// 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ecole@aroeven-bordeaux.fr</a:t>
            </a:r>
            <a:endParaRPr lang="fr-F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6004600" y="4228365"/>
            <a:ext cx="2772000" cy="90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à coins arrondis 36"/>
          <p:cNvSpPr/>
          <p:nvPr/>
        </p:nvSpPr>
        <p:spPr>
          <a:xfrm>
            <a:off x="5989185" y="2185055"/>
            <a:ext cx="2772000" cy="89651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à coins arrondis 37"/>
          <p:cNvSpPr/>
          <p:nvPr/>
        </p:nvSpPr>
        <p:spPr>
          <a:xfrm>
            <a:off x="6002934" y="3201568"/>
            <a:ext cx="2772000" cy="90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5999405" y="1159397"/>
            <a:ext cx="2730690" cy="90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6008130" y="5229017"/>
            <a:ext cx="2772000" cy="92333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6072048" y="4272465"/>
            <a:ext cx="254616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« Espaces de vie &amp; Vivre Ensemble  » 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S’approprier et apprendre à partager de nouveaux espaces, de nouvelles règles de fonctionnement, </a:t>
            </a:r>
          </a:p>
          <a:p>
            <a:endParaRPr lang="fr-FR" sz="1000" dirty="0"/>
          </a:p>
        </p:txBody>
      </p:sp>
      <p:sp>
        <p:nvSpPr>
          <p:cNvPr id="42" name="ZoneTexte 41"/>
          <p:cNvSpPr txBox="1"/>
          <p:nvPr/>
        </p:nvSpPr>
        <p:spPr>
          <a:xfrm>
            <a:off x="6063793" y="2174800"/>
            <a:ext cx="26887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FF0000"/>
                </a:solidFill>
                <a:latin typeface="Rockwell" panose="02060603020205020403" pitchFamily="18" charset="0"/>
              </a:rPr>
              <a:t>Nouveau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 « Alimentation &amp; gaspillage » </a:t>
            </a:r>
          </a:p>
          <a:p>
            <a:pPr lvl="0"/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Mieux gérer et trier les déchets, limiter les emballages plastiques…alterner repas avec et sans viande ni poisson par séjour. 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6018640" y="3217195"/>
            <a:ext cx="2688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FF0000"/>
                </a:solidFill>
                <a:latin typeface="Rockwell" panose="02060603020205020403" pitchFamily="18" charset="0"/>
              </a:rPr>
              <a:t>Nouveau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 « Education &amp; empathie »</a:t>
            </a:r>
            <a:r>
              <a:rPr lang="fr-FR" sz="1100" dirty="0">
                <a:solidFill>
                  <a:prstClr val="black"/>
                </a:solidFill>
              </a:rPr>
              <a:t> </a:t>
            </a:r>
            <a:r>
              <a:rPr lang="fr-FR" sz="900" dirty="0">
                <a:solidFill>
                  <a:srgbClr val="000000"/>
                </a:solidFill>
                <a:ea typeface="Times New Roman"/>
                <a:cs typeface="Calibri"/>
              </a:rPr>
              <a:t>Développer des compétences psycho sociales . Expérimenter les liens qui existent entre notre bien-être et celui des autres. A</a:t>
            </a:r>
            <a:r>
              <a:rPr lang="fr-FR" sz="900" dirty="0">
                <a:solidFill>
                  <a:prstClr val="black"/>
                </a:solidFill>
              </a:rPr>
              <a:t>pprendre à écouter , à travailler en équipe, à être et agir collectivement…</a:t>
            </a:r>
            <a:endParaRPr lang="fr-FR" sz="1200" b="1" dirty="0">
              <a:solidFill>
                <a:srgbClr val="1F497D"/>
              </a:solidFill>
              <a:latin typeface="Rockwell" panose="02060603020205020403" pitchFamily="18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6025838" y="1182234"/>
            <a:ext cx="265056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 smtClean="0">
                <a:solidFill>
                  <a:srgbClr val="1F497D"/>
                </a:solidFill>
                <a:latin typeface="Rockwell" panose="02060603020205020403" pitchFamily="18" charset="0"/>
              </a:rPr>
              <a:t>«Education à l’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 </a:t>
            </a:r>
            <a:r>
              <a:rPr lang="fr-FR" sz="1100" b="1" dirty="0" smtClean="0">
                <a:solidFill>
                  <a:srgbClr val="1F497D"/>
                </a:solidFill>
                <a:latin typeface="Rockwell" panose="02060603020205020403" pitchFamily="18" charset="0"/>
              </a:rPr>
              <a:t>Environnement » </a:t>
            </a:r>
            <a:r>
              <a:rPr lang="fr-FR" sz="1000" dirty="0" smtClean="0">
                <a:solidFill>
                  <a:prstClr val="black"/>
                </a:solidFill>
              </a:rPr>
              <a:t>sur </a:t>
            </a:r>
            <a:r>
              <a:rPr lang="fr-FR" sz="1000" dirty="0">
                <a:solidFill>
                  <a:prstClr val="black"/>
                </a:solidFill>
              </a:rPr>
              <a:t>les impacts de nos attitudes et comportements, sur notre capacité à agir pour préserver notre planète et contribuer à l’objectif   «Demain 2030 »…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6063793" y="5198744"/>
            <a:ext cx="2688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FF0000"/>
                </a:solidFill>
                <a:latin typeface="Rockwell" panose="02060603020205020403" pitchFamily="18" charset="0"/>
              </a:rPr>
              <a:t>Nouveau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 « La relation Homme &amp; Nature» </a:t>
            </a:r>
          </a:p>
          <a:p>
            <a:pPr lvl="0"/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Apprendre à écouter ses sensations, émotions corporelles pour découvrir autrement la nature et les êtres vivants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5965122" y="116631"/>
            <a:ext cx="284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  <a:latin typeface="Rockwell" panose="02060603020205020403" pitchFamily="18" charset="0"/>
              </a:rPr>
              <a:t>Axes forts du séjour</a:t>
            </a:r>
            <a:endParaRPr lang="fr-FR" sz="1700" b="1" dirty="0">
              <a:solidFill>
                <a:schemeClr val="accent1"/>
              </a:solidFill>
              <a:latin typeface="Rockwell" panose="02060603020205020403" pitchFamily="18" charset="0"/>
            </a:endParaRPr>
          </a:p>
        </p:txBody>
      </p:sp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048" y="462879"/>
            <a:ext cx="50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970" y="475372"/>
            <a:ext cx="503302" cy="50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3117" y="466002"/>
            <a:ext cx="507600" cy="50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Image 64" descr="Objectifs de développement durable | Crèdit Andorrà Financial Group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7" t="4717" r="7083" b="7530"/>
          <a:stretch/>
        </p:blipFill>
        <p:spPr bwMode="auto">
          <a:xfrm>
            <a:off x="6639972" y="430302"/>
            <a:ext cx="540000" cy="55613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6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972" y="464196"/>
            <a:ext cx="50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4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355</Words>
  <Application>Microsoft Office PowerPoint</Application>
  <PresentationFormat>Affichage à l'écran (4:3)</PresentationFormat>
  <Paragraphs>185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Aro5</dc:creator>
  <cp:lastModifiedBy>yann</cp:lastModifiedBy>
  <cp:revision>73</cp:revision>
  <cp:lastPrinted>2019-08-08T08:38:29Z</cp:lastPrinted>
  <dcterms:created xsi:type="dcterms:W3CDTF">2019-07-24T08:43:08Z</dcterms:created>
  <dcterms:modified xsi:type="dcterms:W3CDTF">2021-07-29T12:51:43Z</dcterms:modified>
</cp:coreProperties>
</file>