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848"/>
    <a:srgbClr val="049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8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64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8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3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47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1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25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74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45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3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23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3" y="446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</a:t>
            </a:r>
            <a:r>
              <a:rPr lang="fr-FR" sz="2000" b="1" dirty="0" err="1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Buissonnets</a:t>
            </a:r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Saint-Georges-de-Didonne (17)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1259" y="961940"/>
            <a:ext cx="585529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/>
              <a:t>Mêlant une multitude activités de pleine nature, sportives, tournois et challenges en équipe ce séjour est </a:t>
            </a:r>
            <a:endParaRPr lang="fr-FR" sz="1050" dirty="0"/>
          </a:p>
          <a:p>
            <a:r>
              <a:rPr lang="fr-FR" sz="1050" i="1" dirty="0"/>
              <a:t>spécialement conçus pour favoriser la cohésion, l’entraide, la coopération, l’échange, la connaissance </a:t>
            </a:r>
            <a:endParaRPr lang="fr-FR" sz="1050" dirty="0"/>
          </a:p>
          <a:p>
            <a:r>
              <a:rPr lang="fr-FR" sz="1050" i="1" dirty="0"/>
              <a:t>mutuelle et le Vivre Ensemble. Situé les pieds dans l’eau, à proximité  des falaises de Suzac surplombant le </a:t>
            </a:r>
            <a:r>
              <a:rPr lang="fr-FR" sz="1050" i="1" dirty="0" smtClean="0"/>
              <a:t>plus </a:t>
            </a:r>
            <a:r>
              <a:rPr lang="fr-FR" sz="1050" i="1" dirty="0"/>
              <a:t>vaste Estuaire d’Europe ce séjours très sportif permettra de découvrir, entre autre,  la pratique de la voile, </a:t>
            </a:r>
            <a:r>
              <a:rPr lang="fr-FR" sz="1050" i="1" dirty="0" smtClean="0"/>
              <a:t>du </a:t>
            </a:r>
            <a:r>
              <a:rPr lang="fr-FR" sz="1050" i="1" dirty="0"/>
              <a:t>char à voile, du </a:t>
            </a:r>
            <a:r>
              <a:rPr lang="fr-FR" sz="1050" i="1" dirty="0" err="1"/>
              <a:t>paddle</a:t>
            </a:r>
            <a:r>
              <a:rPr lang="fr-FR" sz="1050" i="1" dirty="0"/>
              <a:t> et des richesses écologiques de littoral … </a:t>
            </a:r>
            <a:endParaRPr lang="fr-FR" sz="105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452705"/>
              </p:ext>
            </p:extLst>
          </p:nvPr>
        </p:nvGraphicFramePr>
        <p:xfrm>
          <a:off x="275524" y="2276872"/>
          <a:ext cx="8616955" cy="4126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391"/>
                <a:gridCol w="1723391"/>
                <a:gridCol w="1723391"/>
                <a:gridCol w="1723391"/>
                <a:gridCol w="1723391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1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2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3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</a:t>
                      </a:r>
                      <a:r>
                        <a:rPr lang="fr-FR" sz="1200" b="1" baseline="0" dirty="0" smtClean="0"/>
                        <a:t> 4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5</a:t>
                      </a:r>
                      <a:endParaRPr lang="fr-FR" sz="1200" b="1" dirty="0"/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Voyage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Jeu de découverte du centre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cadre et les espaces de vie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règles de vie collective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vivre ensemble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Installation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Présentation de la semaine </a:t>
                      </a: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  <a:tabLst>
                          <a:tab pos="3200400" algn="l"/>
                          <a:tab pos="228600" algn="l"/>
                        </a:tabLs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Séance char à voile 1 (1h30)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Plage de compétition Nationale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Contenu :</a:t>
                      </a:r>
                      <a: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Direction, vocabulaire, encombrement, slalom, équipement, montage voile,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Acquis :</a:t>
                      </a:r>
                      <a: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découverte direction, espace char, entraide et équipe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5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i="1" dirty="0" smtClean="0">
                        <a:effectLst/>
                        <a:latin typeface="Trebuchet MS"/>
                        <a:ea typeface="Lucida Sans Unicode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Déplacement à pied</a:t>
                      </a:r>
                      <a:endParaRPr lang="fr-FR" sz="900" b="1" i="1" kern="1200" baseline="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L’estran rocheux à marée basse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enjeux de la biodiversité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 à marée basse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Observer et collecter quelques animaux d'un milieu sensible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Marées et chaîne alimentaire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  <a:tabLst>
                          <a:tab pos="3200400" algn="l"/>
                          <a:tab pos="228600" algn="l"/>
                        </a:tabLs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Séance char à voile 2 (1h30)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Plage de compétition Nationale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Objectifs </a:t>
                      </a:r>
                      <a:r>
                        <a:rPr lang="fr-FR" sz="8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: Montage voile, repérer le vent, arrêt, démarrer, propulsion découverte du support</a:t>
                      </a:r>
                      <a:endParaRPr lang="fr-FR" sz="8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Contenu :</a:t>
                      </a:r>
                      <a:r>
                        <a:rPr lang="fr-FR" sz="8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montage du CAV, vocabulaire, repère du vent, gonfler dégonfler voile, arrêt précis en ligne, démarrer, rouler droit, s’arrêter </a:t>
                      </a:r>
                      <a:endParaRPr lang="fr-FR" sz="8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Acquis :</a:t>
                      </a:r>
                      <a:r>
                        <a:rPr lang="fr-FR" sz="8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Gérer le char, placer le char, début d propulsion</a:t>
                      </a:r>
                      <a:endParaRPr lang="fr-FR" sz="8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Challenge multi  nautique (1h30)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Coopérer, Faire Ensemble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Contenu :</a:t>
                      </a:r>
                      <a: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Relais, course, épreuve, énigmes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Challenge à terre ou en mer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Soit Support :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Char à voile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Soit support :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Voile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Soit support :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r>
                        <a:rPr lang="fr-FR" sz="900" i="1" dirty="0" err="1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Paddle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et </a:t>
                      </a:r>
                      <a:r>
                        <a:rPr lang="fr-FR" sz="900" i="1" dirty="0" err="1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kayack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double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362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Pique-nique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tiré du sac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Plage et paysage du littoral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Jouer, courir, regarder, s’oxygéner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 marin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Ecoute des paysages sonores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Récolte d’éléments sur la plage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Déplacement à pied</a:t>
                      </a:r>
                      <a:endParaRPr lang="fr-FR" sz="900" b="1" i="1" kern="1200" baseline="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Sentier côtier, falaise de Suzac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Site du Conservatoire du Littoral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8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 et cartographie</a:t>
                      </a:r>
                      <a:endParaRPr lang="fr-FR" sz="8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Balade sur l’estuaire de la Gironde</a:t>
                      </a:r>
                      <a:endParaRPr lang="fr-FR" sz="8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Carrelets et pêche traditionnelle</a:t>
                      </a:r>
                      <a:endParaRPr lang="fr-FR" sz="8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Les falaises et leurs multiples facettes</a:t>
                      </a:r>
                      <a:endParaRPr lang="fr-FR" sz="8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La Nature au service de l’homme</a:t>
                      </a:r>
                      <a:endParaRPr lang="fr-FR" sz="8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x-none" sz="800" i="1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Histoire du site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fr-FR" sz="10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Séance voile 1 </a:t>
                      </a:r>
                      <a:r>
                        <a:rPr lang="fr-FR" sz="900" b="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(1h30)</a:t>
                      </a:r>
                      <a:endParaRPr lang="fr-FR" sz="900" b="1" dirty="0" smtClean="0">
                        <a:effectLst/>
                        <a:latin typeface="Trebuchet MS"/>
                        <a:ea typeface="Lucida Sans Unicod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1er contact avec la mer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Objectifs 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: Equilibre, direction, Environnement, sécurité</a:t>
                      </a:r>
                      <a:endParaRPr lang="fr-FR" sz="10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Contenu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: Equilibre, direction avec la pagaie, technique de remorquage, propulsion directe</a:t>
                      </a:r>
                      <a:endParaRPr lang="fr-FR" sz="10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r>
                        <a:rPr lang="fr-FR" sz="9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Acquis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: Entraide équipage, découverte de l’instabilité</a:t>
                      </a:r>
                      <a:endParaRPr lang="fr-FR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Jeux coopératifs </a:t>
                      </a:r>
                      <a:r>
                        <a:rPr lang="fr-FR" sz="800" dirty="0" smtClean="0">
                          <a:effectLst/>
                          <a:latin typeface="Trebuchet MS"/>
                          <a:ea typeface="Lucida Sans Unicode"/>
                          <a:cs typeface="Times New Roman"/>
                        </a:rPr>
                        <a:t>(1h30)</a:t>
                      </a:r>
                      <a:r>
                        <a:rPr lang="fr-FR" sz="900" dirty="0" smtClean="0">
                          <a:effectLst/>
                          <a:latin typeface="Trebuchet MS"/>
                          <a:ea typeface="Lucida Sans Unicode"/>
                          <a:cs typeface="Times New Roman"/>
                        </a:rPr>
                        <a:t> </a:t>
                      </a: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plage</a:t>
                      </a:r>
                      <a:r>
                        <a:rPr lang="fr-FR" sz="900" dirty="0" smtClean="0">
                          <a:effectLst/>
                          <a:latin typeface="Trebuchet MS"/>
                          <a:ea typeface="Lucida Sans Unicode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Citoyenneté – Vivre ensemble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rebuchet MS"/>
                          <a:ea typeface="Lucida Sans Unicode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S’initier à l’écoute active 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Créer collectivement 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Apprendre la coopération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Alternance avec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 monde caché  de la Forêt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Forêt classée remarquable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village typique de Talmont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 beau village de France</a:t>
                      </a:r>
                      <a:endParaRPr lang="fr-FR" sz="9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Rallye découverte par équipe sous forme d’enquêtes : histoire du village, son église, ses ruelles, lecture de paysage…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en bus et Retour</a:t>
                      </a:r>
                      <a:endParaRPr lang="fr-FR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03516" y="1988840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Exemple de séjour modulable </a:t>
            </a:r>
            <a:r>
              <a:rPr lang="fr-FR" sz="1400" dirty="0" smtClean="0"/>
              <a:t>– </a:t>
            </a:r>
            <a:r>
              <a:rPr lang="fr-FR" sz="1400" b="1" dirty="0" smtClean="0">
                <a:solidFill>
                  <a:srgbClr val="C00000"/>
                </a:solidFill>
              </a:rPr>
              <a:t>5 jours </a:t>
            </a:r>
            <a:r>
              <a:rPr lang="fr-FR" sz="1400" dirty="0" smtClean="0"/>
              <a:t>– </a:t>
            </a:r>
            <a:r>
              <a:rPr lang="fr-FR" sz="1400" i="1" dirty="0" smtClean="0"/>
              <a:t>Cycles 2, 3 &amp; collège</a:t>
            </a:r>
            <a:endParaRPr lang="fr-FR" sz="1400" i="1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252" y="6355507"/>
            <a:ext cx="1045840" cy="502493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5564238" y="6437476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275524" y="6355507"/>
            <a:ext cx="423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06 72 27 60 51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6306403" y="1412063"/>
            <a:ext cx="2730690" cy="87468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364932" y="1376410"/>
            <a:ext cx="2486001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accent1"/>
                </a:solidFill>
              </a:rPr>
              <a:t>Les + </a:t>
            </a:r>
          </a:p>
          <a:p>
            <a:r>
              <a:rPr lang="fr-FR" sz="1000" dirty="0" smtClean="0"/>
              <a:t>- Projet accompagné et personnalisé </a:t>
            </a:r>
          </a:p>
          <a:p>
            <a:r>
              <a:rPr lang="fr-FR" sz="1000" dirty="0" smtClean="0"/>
              <a:t>- Espace Enseignant / DSDEN en ligne  </a:t>
            </a:r>
          </a:p>
          <a:p>
            <a:r>
              <a:rPr lang="fr-FR" sz="1000" dirty="0" smtClean="0"/>
              <a:t>- Aide au montage du dossier administratif</a:t>
            </a:r>
          </a:p>
          <a:p>
            <a:r>
              <a:rPr lang="fr-FR" sz="1000" dirty="0" smtClean="0"/>
              <a:t>- </a:t>
            </a:r>
            <a:r>
              <a:rPr lang="fr-FR" sz="1000" smtClean="0"/>
              <a:t>Encadrement spécialisé environnement  </a:t>
            </a:r>
            <a:endParaRPr lang="fr-FR" sz="10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6290826" y="160517"/>
            <a:ext cx="2730690" cy="116955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b="1" dirty="0" smtClean="0">
              <a:solidFill>
                <a:schemeClr val="accent1"/>
              </a:solidFill>
            </a:endParaRPr>
          </a:p>
          <a:p>
            <a:endParaRPr lang="fr-FR" sz="1000" b="1" dirty="0">
              <a:solidFill>
                <a:schemeClr val="accent1"/>
              </a:solidFill>
            </a:endParaRPr>
          </a:p>
          <a:p>
            <a:r>
              <a:rPr lang="fr-FR" sz="1100" b="1" dirty="0" smtClean="0"/>
              <a:t>pour </a:t>
            </a:r>
            <a:r>
              <a:rPr lang="fr-FR" sz="1100" b="1" dirty="0"/>
              <a:t>3 classes N° 178303  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367586" y="160518"/>
            <a:ext cx="248600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70C0"/>
                </a:solidFill>
              </a:rPr>
              <a:t>Agrément Education Nationale : </a:t>
            </a:r>
            <a:r>
              <a:rPr lang="fr-FR" sz="1000" dirty="0"/>
              <a:t>délivré le </a:t>
            </a:r>
            <a:r>
              <a:rPr lang="fr-FR" sz="1000" dirty="0" smtClean="0"/>
              <a:t>12/12/2017 </a:t>
            </a:r>
            <a:r>
              <a:rPr lang="fr-FR" sz="1000" dirty="0"/>
              <a:t>-  4 classes - Dont 1 classe maternelle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Capacité : </a:t>
            </a:r>
            <a:r>
              <a:rPr lang="fr-FR" sz="1000" dirty="0"/>
              <a:t>114</a:t>
            </a:r>
            <a:r>
              <a:rPr lang="fr-FR" sz="1000" b="1" dirty="0"/>
              <a:t> </a:t>
            </a:r>
            <a:r>
              <a:rPr lang="fr-FR" sz="1000" dirty="0"/>
              <a:t>places  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Hébergement :</a:t>
            </a:r>
            <a:r>
              <a:rPr lang="fr-FR" sz="1000" dirty="0">
                <a:solidFill>
                  <a:srgbClr val="0070C0"/>
                </a:solidFill>
              </a:rPr>
              <a:t> </a:t>
            </a:r>
            <a:r>
              <a:rPr lang="fr-FR" sz="1000" dirty="0"/>
              <a:t>chambres de 2 à 8 lits </a:t>
            </a:r>
          </a:p>
          <a:p>
            <a:r>
              <a:rPr lang="fr-FR" sz="1000" dirty="0"/>
              <a:t>Sanitaires complets - dans les chambres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Situation : </a:t>
            </a:r>
            <a:r>
              <a:rPr lang="fr-FR" sz="1000" dirty="0" smtClean="0"/>
              <a:t>accès direct à la plage</a:t>
            </a:r>
            <a:endParaRPr lang="fr-FR" sz="1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62574" y="428481"/>
            <a:ext cx="5461554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Classe – Activité Physique Pleine Nature – APPN -(sans bus)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96399" y="811096"/>
            <a:ext cx="5256584" cy="11464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8365" y="811096"/>
            <a:ext cx="4824536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2"/>
                </a:solidFill>
                <a:latin typeface="Rockwell" panose="02060603020205020403" pitchFamily="18" charset="0"/>
              </a:rPr>
              <a:t>Objectifs pédagogiques </a:t>
            </a:r>
            <a:r>
              <a:rPr lang="fr-FR" sz="16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du séjour :</a:t>
            </a:r>
          </a:p>
          <a:p>
            <a:r>
              <a:rPr lang="fr-FR" sz="1050" b="1" dirty="0" smtClean="0"/>
              <a:t>- Renforcer </a:t>
            </a:r>
            <a:r>
              <a:rPr lang="fr-FR" sz="1050" b="1" dirty="0"/>
              <a:t>la cohésion du groupe</a:t>
            </a:r>
            <a:r>
              <a:rPr lang="fr-FR" sz="1050" dirty="0"/>
              <a:t> classe</a:t>
            </a:r>
          </a:p>
          <a:p>
            <a:r>
              <a:rPr lang="fr-FR" sz="1050" b="1" dirty="0" smtClean="0"/>
              <a:t>- Créer </a:t>
            </a:r>
            <a:r>
              <a:rPr lang="fr-FR" sz="1050" b="1" dirty="0"/>
              <a:t>du lien avec les autres, adultes, élèves </a:t>
            </a:r>
            <a:endParaRPr lang="fr-FR" sz="1050" dirty="0"/>
          </a:p>
          <a:p>
            <a:r>
              <a:rPr lang="fr-FR" sz="1050" b="1" dirty="0" smtClean="0"/>
              <a:t>- S'initier </a:t>
            </a:r>
            <a:r>
              <a:rPr lang="fr-FR" sz="1050" b="1" dirty="0"/>
              <a:t>à différentes pratiques sportives</a:t>
            </a:r>
            <a:r>
              <a:rPr lang="fr-FR" sz="1050" dirty="0"/>
              <a:t> et engins propulsés par le vent</a:t>
            </a:r>
          </a:p>
          <a:p>
            <a:r>
              <a:rPr lang="fr-FR" sz="1050" b="1" dirty="0" smtClean="0"/>
              <a:t>- Etudier </a:t>
            </a:r>
            <a:r>
              <a:rPr lang="fr-FR" sz="1050" b="1" dirty="0"/>
              <a:t>le bord de mer</a:t>
            </a:r>
            <a:r>
              <a:rPr lang="fr-FR" sz="1050" dirty="0"/>
              <a:t> et le littoral : marées, courants, flore et faune…</a:t>
            </a:r>
          </a:p>
          <a:p>
            <a:pPr lvl="0"/>
            <a:r>
              <a:rPr lang="fr-FR" sz="1050" smtClean="0"/>
              <a:t>- </a:t>
            </a:r>
            <a:r>
              <a:rPr lang="fr-FR" sz="1050" smtClean="0">
                <a:ea typeface="Lucida Sans Unicode"/>
                <a:cs typeface="Arial"/>
              </a:rPr>
              <a:t>Faire </a:t>
            </a:r>
            <a:r>
              <a:rPr lang="fr-FR" sz="1050">
                <a:ea typeface="Lucida Sans Unicode"/>
                <a:cs typeface="Arial"/>
              </a:rPr>
              <a:t>l’expérience du Vivre Ensemble</a:t>
            </a:r>
          </a:p>
          <a:p>
            <a:endParaRPr lang="fr-FR" sz="1050" dirty="0"/>
          </a:p>
        </p:txBody>
      </p:sp>
      <p:sp>
        <p:nvSpPr>
          <p:cNvPr id="14" name="ZoneTexte 13"/>
          <p:cNvSpPr txBox="1"/>
          <p:nvPr/>
        </p:nvSpPr>
        <p:spPr>
          <a:xfrm>
            <a:off x="222566" y="2169121"/>
            <a:ext cx="27317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Autres activités possibles : </a:t>
            </a:r>
            <a:endParaRPr lang="fr-FR" sz="1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78623" y="2812200"/>
            <a:ext cx="2688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Sorties terrain </a:t>
            </a:r>
            <a:endParaRPr lang="fr-FR" sz="1100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 smtClean="0"/>
              <a:t>Balade – Côte sauvage – C2-C3-C</a:t>
            </a:r>
          </a:p>
          <a:p>
            <a:r>
              <a:rPr lang="fr-FR" sz="1000" dirty="0" smtClean="0"/>
              <a:t>Estran </a:t>
            </a:r>
            <a:r>
              <a:rPr lang="fr-FR" sz="1000" dirty="0"/>
              <a:t>rocheux à marée basse – C2-C3-C</a:t>
            </a:r>
          </a:p>
          <a:p>
            <a:r>
              <a:rPr lang="fr-FR" sz="1000" dirty="0" err="1"/>
              <a:t>Land’Art</a:t>
            </a:r>
            <a:r>
              <a:rPr lang="fr-FR" sz="1000" dirty="0"/>
              <a:t> – C2-C3</a:t>
            </a:r>
          </a:p>
          <a:p>
            <a:r>
              <a:rPr lang="fr-FR" sz="1000" dirty="0"/>
              <a:t>Le monde caché de la forêt– C2-C3</a:t>
            </a:r>
          </a:p>
          <a:p>
            <a:r>
              <a:rPr lang="fr-FR" sz="1000" dirty="0"/>
              <a:t>Petites bêtes de la litière – C2-C3</a:t>
            </a:r>
          </a:p>
          <a:p>
            <a:r>
              <a:rPr lang="fr-FR" sz="1000" dirty="0"/>
              <a:t>Paysages et poissons de l’estuaire – C2-C3</a:t>
            </a:r>
          </a:p>
          <a:p>
            <a:r>
              <a:rPr lang="fr-FR" sz="1000" dirty="0" smtClean="0"/>
              <a:t>Plage au bout des doigts - C1</a:t>
            </a:r>
          </a:p>
          <a:p>
            <a:r>
              <a:rPr lang="fr-FR" sz="1000" dirty="0" smtClean="0"/>
              <a:t>Plage </a:t>
            </a:r>
            <a:r>
              <a:rPr lang="fr-FR" sz="1000" dirty="0"/>
              <a:t>et paysages de Saint Georges – C2-C3</a:t>
            </a:r>
          </a:p>
          <a:p>
            <a:r>
              <a:rPr lang="fr-FR" sz="1000" dirty="0" smtClean="0"/>
              <a:t>P’tit carnet de l’explorateur - C2 –C3</a:t>
            </a:r>
          </a:p>
          <a:p>
            <a:r>
              <a:rPr lang="fr-FR" sz="1000" dirty="0" smtClean="0"/>
              <a:t>Sentier </a:t>
            </a:r>
            <a:r>
              <a:rPr lang="fr-FR" sz="1000" dirty="0"/>
              <a:t>côtier et Falaises de </a:t>
            </a:r>
            <a:r>
              <a:rPr lang="fr-FR" sz="1000" dirty="0" err="1"/>
              <a:t>Suzac</a:t>
            </a:r>
            <a:r>
              <a:rPr lang="fr-FR" sz="1000" dirty="0"/>
              <a:t> – </a:t>
            </a:r>
            <a:r>
              <a:rPr lang="fr-FR" sz="1000" dirty="0" smtClean="0"/>
              <a:t>C2-C3</a:t>
            </a:r>
          </a:p>
          <a:p>
            <a:endParaRPr lang="fr-FR" sz="800" dirty="0" smtClean="0"/>
          </a:p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Activités sportives</a:t>
            </a:r>
            <a:endParaRPr lang="fr-FR" sz="1100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/>
              <a:t>Char à voile – C2-C3- C</a:t>
            </a:r>
          </a:p>
          <a:p>
            <a:r>
              <a:rPr lang="fr-FR" sz="1000" dirty="0"/>
              <a:t>Jeux coopératifs Basques –C2-C3-C</a:t>
            </a:r>
          </a:p>
          <a:p>
            <a:r>
              <a:rPr lang="fr-FR" sz="1000" dirty="0" smtClean="0"/>
              <a:t>Voile </a:t>
            </a:r>
            <a:r>
              <a:rPr lang="fr-FR" sz="1000" dirty="0"/>
              <a:t>– </a:t>
            </a:r>
            <a:r>
              <a:rPr lang="fr-FR" sz="1000" dirty="0" smtClean="0"/>
              <a:t>C3-C</a:t>
            </a:r>
            <a:endParaRPr lang="fr-FR" sz="1050" dirty="0"/>
          </a:p>
        </p:txBody>
      </p:sp>
      <p:sp>
        <p:nvSpPr>
          <p:cNvPr id="16" name="ZoneTexte 15"/>
          <p:cNvSpPr txBox="1"/>
          <p:nvPr/>
        </p:nvSpPr>
        <p:spPr>
          <a:xfrm>
            <a:off x="2856616" y="2927616"/>
            <a:ext cx="2867511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Vivre 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Ensemble</a:t>
            </a:r>
          </a:p>
          <a:p>
            <a:pPr lvl="0"/>
            <a:r>
              <a:rPr lang="fr-FR" sz="900" dirty="0"/>
              <a:t>Agir maintenant pour demain - C3, C4Compréhension mutuelle - C3, C</a:t>
            </a:r>
          </a:p>
          <a:p>
            <a:pPr lvl="0"/>
            <a:r>
              <a:rPr lang="fr-FR" sz="900" dirty="0"/>
              <a:t>Moi et mon groupe classe - C3, C</a:t>
            </a:r>
          </a:p>
          <a:p>
            <a:pPr lvl="0"/>
            <a:r>
              <a:rPr lang="fr-FR" sz="900" dirty="0"/>
              <a:t>Temps boussole  - C3, </a:t>
            </a:r>
            <a:r>
              <a:rPr lang="fr-FR" sz="900" dirty="0" smtClean="0"/>
              <a:t>C</a:t>
            </a:r>
          </a:p>
          <a:p>
            <a:pPr lvl="0"/>
            <a:endParaRPr lang="fr-FR" sz="600" dirty="0"/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Temps 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de </a:t>
            </a:r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classe/ Energie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 </a:t>
            </a:r>
            <a:endParaRPr lang="fr-FR" sz="1100" b="1" dirty="0" smtClean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 smtClean="0"/>
              <a:t>Courants </a:t>
            </a:r>
            <a:r>
              <a:rPr lang="fr-FR" sz="1000" dirty="0"/>
              <a:t>marins – C2-C3</a:t>
            </a:r>
          </a:p>
          <a:p>
            <a:r>
              <a:rPr lang="fr-FR" sz="1000" dirty="0" smtClean="0"/>
              <a:t>Défis Hydraulique - Solaire - Eoliens </a:t>
            </a:r>
            <a:r>
              <a:rPr lang="fr-FR" sz="1000" dirty="0"/>
              <a:t>– C3</a:t>
            </a:r>
          </a:p>
          <a:p>
            <a:r>
              <a:rPr lang="fr-FR" sz="1000" dirty="0" smtClean="0"/>
              <a:t>Oiseau</a:t>
            </a:r>
            <a:r>
              <a:rPr lang="fr-FR" sz="1000" dirty="0"/>
              <a:t> : Qui es –tu ? – </a:t>
            </a:r>
            <a:r>
              <a:rPr lang="fr-FR" sz="1000" dirty="0" smtClean="0"/>
              <a:t>C1- C2-C3</a:t>
            </a:r>
            <a:endParaRPr lang="fr-FR" sz="1000" dirty="0"/>
          </a:p>
          <a:p>
            <a:r>
              <a:rPr lang="fr-FR" sz="1000" dirty="0" smtClean="0"/>
              <a:t>Ta ville de demain - C2-C3</a:t>
            </a:r>
            <a:endParaRPr lang="fr-FR" sz="1000" dirty="0"/>
          </a:p>
          <a:p>
            <a:r>
              <a:rPr lang="fr-FR" sz="1000" dirty="0" smtClean="0"/>
              <a:t>Vous </a:t>
            </a:r>
            <a:r>
              <a:rPr lang="fr-FR" sz="1000" dirty="0"/>
              <a:t>avez dit Biodiversité ? – C2-C3</a:t>
            </a:r>
          </a:p>
          <a:p>
            <a:endParaRPr lang="fr-FR" sz="600" b="1" dirty="0">
              <a:solidFill>
                <a:schemeClr val="accent1"/>
              </a:solidFill>
            </a:endParaRPr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Sites – Activités humaines Patrimoine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 </a:t>
            </a:r>
            <a:endParaRPr lang="fr-FR" sz="1000" dirty="0" smtClean="0"/>
          </a:p>
          <a:p>
            <a:r>
              <a:rPr lang="fr-FR" sz="1000" dirty="0" smtClean="0"/>
              <a:t>Corderie Royale – C3</a:t>
            </a:r>
          </a:p>
          <a:p>
            <a:r>
              <a:rPr lang="fr-FR" sz="1000" dirty="0" smtClean="0"/>
              <a:t>Port  </a:t>
            </a:r>
            <a:r>
              <a:rPr lang="fr-FR" sz="1000" dirty="0"/>
              <a:t>de pêche de Royan – C2-C3 – C</a:t>
            </a:r>
          </a:p>
          <a:p>
            <a:r>
              <a:rPr lang="fr-FR" sz="1000" dirty="0" smtClean="0"/>
              <a:t>Marais salants  - C3 - Village </a:t>
            </a:r>
            <a:r>
              <a:rPr lang="fr-FR" sz="1000" dirty="0"/>
              <a:t>typique </a:t>
            </a:r>
            <a:r>
              <a:rPr lang="fr-FR" sz="1000" dirty="0" smtClean="0"/>
              <a:t>de </a:t>
            </a:r>
            <a:r>
              <a:rPr lang="fr-FR" sz="1000" dirty="0"/>
              <a:t>Talmont </a:t>
            </a:r>
            <a:r>
              <a:rPr lang="fr-FR" sz="1000" dirty="0" smtClean="0"/>
              <a:t> C2-C3</a:t>
            </a:r>
            <a:endParaRPr lang="fr-FR" sz="1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26570" y="2569840"/>
            <a:ext cx="35283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i="1" dirty="0" smtClean="0"/>
              <a:t>Cycle 1 : C1 - Cycle </a:t>
            </a:r>
            <a:r>
              <a:rPr lang="fr-FR" sz="900" b="1" i="1" dirty="0"/>
              <a:t>2 et 3 : C2-C3 - Collège : </a:t>
            </a:r>
            <a:r>
              <a:rPr lang="fr-FR" sz="900" b="1" i="1" dirty="0" smtClean="0"/>
              <a:t>C</a:t>
            </a:r>
            <a:endParaRPr lang="fr-FR" sz="900" dirty="0"/>
          </a:p>
        </p:txBody>
      </p:sp>
      <p:pic>
        <p:nvPicPr>
          <p:cNvPr id="1025" name="Image 10" descr="_MRE9160-BorderMaker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181" y="2154301"/>
            <a:ext cx="1140270" cy="74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Image 1" descr="\\Aroeven\classes_decouverte\1- PHOTOS\STRUCTURES\ST_GEORGES\SELECTION_SITE_INTERNET\IMGP4805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943" y="2148838"/>
            <a:ext cx="1121153" cy="75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à coins arrondis 32"/>
          <p:cNvSpPr/>
          <p:nvPr/>
        </p:nvSpPr>
        <p:spPr>
          <a:xfrm>
            <a:off x="226570" y="5465147"/>
            <a:ext cx="5616624" cy="1008112"/>
          </a:xfrm>
          <a:prstGeom prst="round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23528" y="5430996"/>
            <a:ext cx="51125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Aux environs </a:t>
            </a:r>
          </a:p>
          <a:p>
            <a:r>
              <a:rPr lang="fr-FR" sz="1000" dirty="0"/>
              <a:t>Sentier des Douaniers de Vaux/Mer à la Grande côte</a:t>
            </a:r>
          </a:p>
          <a:p>
            <a:r>
              <a:rPr lang="fr-FR" sz="1000" dirty="0" smtClean="0"/>
              <a:t>Phare </a:t>
            </a:r>
            <a:r>
              <a:rPr lang="fr-FR" sz="1000" dirty="0"/>
              <a:t>de Cordouan et de la Courbe</a:t>
            </a:r>
          </a:p>
          <a:p>
            <a:r>
              <a:rPr lang="fr-FR" sz="1000" dirty="0" smtClean="0"/>
              <a:t>Aquarium de la Rochelle, Corderie Royale de Rochefort</a:t>
            </a:r>
          </a:p>
          <a:p>
            <a:r>
              <a:rPr lang="fr-FR" sz="1000" dirty="0" smtClean="0"/>
              <a:t>Citée de l’huîtres de Marennes Oléron, les marais  salants de l’île Madame ou l’île d’Oléron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47516" y="6452934"/>
            <a:ext cx="439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bg1">
                    <a:lumMod val="50000"/>
                  </a:schemeClr>
                </a:solidFill>
              </a:rPr>
              <a:t>06 72 27 60 51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62574" y="428481"/>
            <a:ext cx="5461554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Classe – Activité Physique Pleine Nature – APPN -(sans bus)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01913" y="62769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Buissonnets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Saint-Georges-de-Didonne 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pic>
        <p:nvPicPr>
          <p:cNvPr id="48" name="Imag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252" y="6355507"/>
            <a:ext cx="1045840" cy="502493"/>
          </a:xfrm>
          <a:prstGeom prst="rect">
            <a:avLst/>
          </a:prstGeom>
        </p:spPr>
      </p:pic>
      <p:sp>
        <p:nvSpPr>
          <p:cNvPr id="49" name="ZoneTexte 48"/>
          <p:cNvSpPr txBox="1"/>
          <p:nvPr/>
        </p:nvSpPr>
        <p:spPr>
          <a:xfrm>
            <a:off x="5564238" y="6437476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6033496" y="3861048"/>
            <a:ext cx="26887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 de vie collective » </a:t>
            </a:r>
          </a:p>
          <a:p>
            <a:pPr algn="ctr"/>
            <a:r>
              <a:rPr lang="fr-FR" sz="1100" dirty="0" smtClean="0"/>
              <a:t>Jeu de découverte du centre, des règles de vie, et place de chacun. </a:t>
            </a:r>
            <a:endParaRPr lang="fr-FR" sz="1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5999405" y="2907729"/>
            <a:ext cx="2688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Rythme &amp; besoins » </a:t>
            </a:r>
          </a:p>
          <a:p>
            <a:pPr algn="ctr"/>
            <a:r>
              <a:rPr lang="fr-FR" sz="1200" dirty="0" smtClean="0"/>
              <a:t>Temps libre, temps calme nécessaires à l’enfant 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5918695" y="811096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pPr algn="ctr"/>
            <a:r>
              <a:rPr lang="fr-FR" sz="1200" dirty="0" smtClean="0"/>
              <a:t>1 animateur pédagogique par classe présent durant tout le séjour  </a:t>
            </a:r>
          </a:p>
        </p:txBody>
      </p:sp>
      <p:sp>
        <p:nvSpPr>
          <p:cNvPr id="53" name="Rectangle à coins arrondis 52"/>
          <p:cNvSpPr/>
          <p:nvPr/>
        </p:nvSpPr>
        <p:spPr>
          <a:xfrm>
            <a:off x="5974721" y="3797812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à coins arrondis 53"/>
          <p:cNvSpPr/>
          <p:nvPr/>
        </p:nvSpPr>
        <p:spPr>
          <a:xfrm>
            <a:off x="5970099" y="1805835"/>
            <a:ext cx="2772000" cy="8965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à coins arrondis 54"/>
          <p:cNvSpPr/>
          <p:nvPr/>
        </p:nvSpPr>
        <p:spPr>
          <a:xfrm>
            <a:off x="5965123" y="2812200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5971019" y="810433"/>
            <a:ext cx="273069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5999405" y="4804456"/>
            <a:ext cx="2772000" cy="10001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6033495" y="3861048"/>
            <a:ext cx="25461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espaces de vie  » </a:t>
            </a:r>
          </a:p>
          <a:p>
            <a:r>
              <a:rPr lang="fr-FR" sz="1000" dirty="0" smtClean="0"/>
              <a:t>S’approprier et apprendre à partager de nouveaux espaces, de nouvelles </a:t>
            </a:r>
            <a:r>
              <a:rPr lang="fr-FR" sz="1000" dirty="0"/>
              <a:t>règles </a:t>
            </a:r>
            <a:r>
              <a:rPr lang="fr-FR" sz="1000" dirty="0" smtClean="0"/>
              <a:t>de fonctionnement, </a:t>
            </a:r>
            <a:endParaRPr lang="fr-FR" sz="1000" dirty="0"/>
          </a:p>
          <a:p>
            <a:endParaRPr lang="fr-FR" sz="1000" dirty="0"/>
          </a:p>
        </p:txBody>
      </p:sp>
      <p:sp>
        <p:nvSpPr>
          <p:cNvPr id="59" name="ZoneTexte 58"/>
          <p:cNvSpPr txBox="1"/>
          <p:nvPr/>
        </p:nvSpPr>
        <p:spPr>
          <a:xfrm>
            <a:off x="5986097" y="1854259"/>
            <a:ext cx="26887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Alimentation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Réduire le gaspillage, mieux gérer et trier les déchets, limiter les emballages plastiques…alterner repas avec et sans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viande ni poisson par séjour. 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5970099" y="2846701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Soi et les Autres»</a:t>
            </a:r>
            <a:r>
              <a:rPr lang="fr-FR" sz="1200" dirty="0"/>
              <a:t>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Expérimenter les </a:t>
            </a:r>
            <a:r>
              <a:rPr lang="fr-FR" sz="900" dirty="0">
                <a:solidFill>
                  <a:srgbClr val="000000"/>
                </a:solidFill>
                <a:ea typeface="Times New Roman"/>
                <a:cs typeface="Calibri"/>
              </a:rPr>
              <a:t>liens qui existent entre notre bien-être et celui des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autres. A</a:t>
            </a:r>
            <a:r>
              <a:rPr lang="fr-FR" sz="900" dirty="0" smtClean="0"/>
              <a:t>pprendre </a:t>
            </a:r>
            <a:r>
              <a:rPr lang="fr-FR" sz="900" dirty="0"/>
              <a:t>à </a:t>
            </a:r>
            <a:r>
              <a:rPr lang="fr-FR" sz="900" dirty="0" smtClean="0"/>
              <a:t>écouter , à travailler </a:t>
            </a:r>
            <a:r>
              <a:rPr lang="fr-FR" sz="900" dirty="0"/>
              <a:t>en équipe, </a:t>
            </a:r>
            <a:r>
              <a:rPr lang="fr-FR" sz="900" dirty="0" smtClean="0"/>
              <a:t>à être et agir </a:t>
            </a:r>
            <a:r>
              <a:rPr lang="fr-FR" sz="900" dirty="0"/>
              <a:t>collectivement pour </a:t>
            </a:r>
            <a:r>
              <a:rPr lang="fr-FR" sz="900" dirty="0" smtClean="0"/>
              <a:t>le Vivre Ensemble…</a:t>
            </a:r>
            <a:endParaRPr lang="fr-FR" sz="1200" b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5999405" y="764929"/>
            <a:ext cx="2650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r>
              <a:rPr lang="fr-FR" sz="1000" dirty="0" smtClean="0"/>
              <a:t>Développer sa capacité à  mieux comprendre les  enjeux liés à l’équilibre Homme – Nature. Agir pour préserver notre patrimoine naturel…</a:t>
            </a:r>
            <a:endParaRPr lang="fr-FR" sz="1000" dirty="0"/>
          </a:p>
        </p:txBody>
      </p:sp>
      <p:sp>
        <p:nvSpPr>
          <p:cNvPr id="62" name="ZoneTexte 61"/>
          <p:cNvSpPr txBox="1"/>
          <p:nvPr/>
        </p:nvSpPr>
        <p:spPr>
          <a:xfrm>
            <a:off x="6033496" y="4881322"/>
            <a:ext cx="2688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Corps et relation sensible avec la nature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Recréer du lien par les sensations, les perceptions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corporelles vécues dans la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nature. Se poser, se centrer, ressentir autrement...</a:t>
            </a:r>
            <a:endParaRPr lang="fr-FR" sz="1000" dirty="0">
              <a:solidFill>
                <a:srgbClr val="000000"/>
              </a:solidFill>
              <a:ea typeface="Times New Roman"/>
              <a:cs typeface="Calibri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965122" y="116631"/>
            <a:ext cx="2844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Des axes forts au service de votre pro</a:t>
            </a:r>
            <a:r>
              <a:rPr lang="fr-FR" sz="1700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jet</a:t>
            </a:r>
            <a:endParaRPr lang="fr-FR" sz="1700" b="1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4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440</Words>
  <Application>Microsoft Office PowerPoint</Application>
  <PresentationFormat>Affichage à l'écran (4:3)</PresentationFormat>
  <Paragraphs>193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Aro5</dc:creator>
  <cp:lastModifiedBy>classes</cp:lastModifiedBy>
  <cp:revision>72</cp:revision>
  <cp:lastPrinted>2019-08-08T08:38:29Z</cp:lastPrinted>
  <dcterms:created xsi:type="dcterms:W3CDTF">2019-07-24T08:43:08Z</dcterms:created>
  <dcterms:modified xsi:type="dcterms:W3CDTF">2021-05-25T10:28:38Z</dcterms:modified>
</cp:coreProperties>
</file>