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D848"/>
    <a:srgbClr val="049F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38B1855-1B75-4FBE-930C-398BA8C253C6}" styleName="Style à thème 2 - Accentuation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FD0F851-EC5A-4D38-B0AD-8093EC10F338}" styleName="Style léger 1 - Accentuation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Style léger 1 - Accentuation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A111915-BE36-4E01-A7E5-04B1672EAD32}" styleName="Style léger 2 - Accentuation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DBED569-4797-4DF1-A0F4-6AAB3CD982D8}" styleName="Style léger 3 - Accentuation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ABFCF23-3B69-468F-B69F-88F6DE6A72F2}" styleName="Style moyen 1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Style moyen 3 - 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Style moyen 3 - Accentuation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Style moyen 3 - Accentuation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Style moyen 4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46F890A9-2807-4EBB-B81D-B2AA78EC7F39}" styleName="Style foncé 2 - Accentuation 5/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8EC20E35-A176-4012-BC5E-935CFFF8708E}" styleName="Style moyen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92" y="-3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B979F-ECF7-4063-ACEB-60EFE2925727}" type="datetimeFigureOut">
              <a:rPr lang="fr-FR" smtClean="0"/>
              <a:t>29/07/2021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F431E-4EE2-42AE-B579-2B95ABDA4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2821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B979F-ECF7-4063-ACEB-60EFE2925727}" type="datetimeFigureOut">
              <a:rPr lang="fr-FR" smtClean="0"/>
              <a:t>29/07/2021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F431E-4EE2-42AE-B579-2B95ABDA4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8647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B979F-ECF7-4063-ACEB-60EFE2925727}" type="datetimeFigureOut">
              <a:rPr lang="fr-FR" smtClean="0"/>
              <a:t>29/07/2021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F431E-4EE2-42AE-B579-2B95ABDA4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4856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B979F-ECF7-4063-ACEB-60EFE2925727}" type="datetimeFigureOut">
              <a:rPr lang="fr-FR" smtClean="0"/>
              <a:t>29/07/2021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F431E-4EE2-42AE-B579-2B95ABDA4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234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B979F-ECF7-4063-ACEB-60EFE2925727}" type="datetimeFigureOut">
              <a:rPr lang="fr-FR" smtClean="0"/>
              <a:t>29/07/2021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F431E-4EE2-42AE-B579-2B95ABDA4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1472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B979F-ECF7-4063-ACEB-60EFE2925727}" type="datetimeFigureOut">
              <a:rPr lang="fr-FR" smtClean="0"/>
              <a:t>29/07/2021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F431E-4EE2-42AE-B579-2B95ABDA4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114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B979F-ECF7-4063-ACEB-60EFE2925727}" type="datetimeFigureOut">
              <a:rPr lang="fr-FR" smtClean="0"/>
              <a:t>29/07/2021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F431E-4EE2-42AE-B579-2B95ABDA4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2256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B979F-ECF7-4063-ACEB-60EFE2925727}" type="datetimeFigureOut">
              <a:rPr lang="fr-FR" smtClean="0"/>
              <a:t>29/07/2021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F431E-4EE2-42AE-B579-2B95ABDA4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87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B979F-ECF7-4063-ACEB-60EFE2925727}" type="datetimeFigureOut">
              <a:rPr lang="fr-FR" smtClean="0"/>
              <a:t>29/07/2021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F431E-4EE2-42AE-B579-2B95ABDA4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1744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B979F-ECF7-4063-ACEB-60EFE2925727}" type="datetimeFigureOut">
              <a:rPr lang="fr-FR" smtClean="0"/>
              <a:t>29/07/2021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F431E-4EE2-42AE-B579-2B95ABDA4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0456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B979F-ECF7-4063-ACEB-60EFE2925727}" type="datetimeFigureOut">
              <a:rPr lang="fr-FR" smtClean="0"/>
              <a:t>29/07/2021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F431E-4EE2-42AE-B579-2B95ABDA4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5349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B979F-ECF7-4063-ACEB-60EFE2925727}" type="datetimeFigureOut">
              <a:rPr lang="fr-FR" smtClean="0"/>
              <a:t>29/07/2021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F431E-4EE2-42AE-B579-2B95ABDA4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0237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.jpeg"/><Relationship Id="rId7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1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79513" y="44624"/>
            <a:ext cx="5904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tx2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Centre « Les </a:t>
            </a:r>
            <a:r>
              <a:rPr lang="fr-FR" sz="2000" b="1" dirty="0" err="1">
                <a:solidFill>
                  <a:schemeClr val="tx2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Buissonnets</a:t>
            </a:r>
            <a:r>
              <a:rPr lang="fr-FR" sz="2000" b="1" dirty="0">
                <a:solidFill>
                  <a:schemeClr val="tx2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 » </a:t>
            </a:r>
            <a:r>
              <a:rPr lang="fr-FR" sz="1600" b="1" i="1" dirty="0">
                <a:solidFill>
                  <a:schemeClr val="tx2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– </a:t>
            </a:r>
            <a:r>
              <a:rPr lang="fr-FR" sz="1600" b="1" i="1" dirty="0" smtClean="0">
                <a:solidFill>
                  <a:schemeClr val="tx2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Saint-Georges-de-Didonne (17)</a:t>
            </a:r>
            <a:endParaRPr lang="fr-FR" sz="1600" b="1" i="1" dirty="0">
              <a:solidFill>
                <a:schemeClr val="tx2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28869" y="764704"/>
            <a:ext cx="5855299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050" i="1" dirty="0"/>
              <a:t>Les pieds dans l’eau, à 800 mètres des magnifiques falaises de </a:t>
            </a:r>
            <a:r>
              <a:rPr lang="fr-FR" sz="1050" i="1" dirty="0" err="1"/>
              <a:t>Suzac</a:t>
            </a:r>
            <a:r>
              <a:rPr lang="fr-FR" sz="1050" i="1" dirty="0"/>
              <a:t> qui surplombent </a:t>
            </a:r>
            <a:r>
              <a:rPr lang="fr-FR" sz="1050" i="1" dirty="0" smtClean="0"/>
              <a:t>l’estuaire </a:t>
            </a:r>
            <a:r>
              <a:rPr lang="fr-FR" sz="1050" i="1" dirty="0"/>
              <a:t>de la </a:t>
            </a:r>
            <a:r>
              <a:rPr lang="fr-FR" sz="1050" i="1" dirty="0" smtClean="0"/>
              <a:t>Gironde  (</a:t>
            </a:r>
            <a:r>
              <a:rPr lang="fr-FR" sz="1050" i="1" dirty="0"/>
              <a:t>le plus grand d’Europe</a:t>
            </a:r>
            <a:r>
              <a:rPr lang="fr-FR" sz="1050" i="1" dirty="0" smtClean="0"/>
              <a:t>)… venez </a:t>
            </a:r>
            <a:r>
              <a:rPr lang="fr-FR" sz="1050" i="1" dirty="0"/>
              <a:t>découvrir, la biodiversité et les activités économiques du </a:t>
            </a:r>
            <a:r>
              <a:rPr lang="fr-FR" sz="1050" i="1" dirty="0" smtClean="0"/>
              <a:t>littoral… </a:t>
            </a:r>
          </a:p>
          <a:p>
            <a:pPr algn="just"/>
            <a:r>
              <a:rPr lang="fr-FR" sz="1050" i="1" dirty="0" smtClean="0"/>
              <a:t>Explorer  au </a:t>
            </a:r>
            <a:r>
              <a:rPr lang="fr-FR" sz="1050" i="1" dirty="0"/>
              <a:t>rythme des marées, les paysages de la « côte de beauté », appréhender les différents espaces et les </a:t>
            </a:r>
            <a:r>
              <a:rPr lang="fr-FR" sz="1050" i="1" dirty="0" smtClean="0"/>
              <a:t>espèces qui </a:t>
            </a:r>
            <a:r>
              <a:rPr lang="fr-FR" sz="1050" i="1" dirty="0"/>
              <a:t>y cohabitent pour observer les richesses des écosystèmes étudiés. Un séjour riche pour appréhender </a:t>
            </a:r>
            <a:r>
              <a:rPr lang="fr-FR" sz="1050" i="1" dirty="0" smtClean="0"/>
              <a:t> autrement </a:t>
            </a:r>
            <a:r>
              <a:rPr lang="fr-FR" sz="1050" i="1" dirty="0"/>
              <a:t>la plage, l’estran rocheux, une forêt classée remarquable  et des falaises de calcaires surprenantes</a:t>
            </a:r>
            <a:r>
              <a:rPr lang="fr-FR" sz="1050" i="1" dirty="0" smtClean="0"/>
              <a:t>…</a:t>
            </a:r>
            <a:endParaRPr lang="fr-FR" sz="1600" dirty="0"/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5810822"/>
              </p:ext>
            </p:extLst>
          </p:nvPr>
        </p:nvGraphicFramePr>
        <p:xfrm>
          <a:off x="275524" y="2276872"/>
          <a:ext cx="8616955" cy="41498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3391"/>
                <a:gridCol w="1723391"/>
                <a:gridCol w="1723391"/>
                <a:gridCol w="1723391"/>
                <a:gridCol w="1723391"/>
              </a:tblGrid>
              <a:tr h="216024"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/>
                        <a:t>Jour 1</a:t>
                      </a:r>
                      <a:endParaRPr lang="fr-FR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/>
                        <a:t>Jour 2</a:t>
                      </a:r>
                      <a:endParaRPr lang="fr-FR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/>
                        <a:t>Jour 3</a:t>
                      </a:r>
                      <a:endParaRPr lang="fr-FR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/>
                        <a:t>Jour</a:t>
                      </a:r>
                      <a:r>
                        <a:rPr lang="fr-FR" sz="1200" b="1" baseline="0" dirty="0" smtClean="0"/>
                        <a:t> 4</a:t>
                      </a:r>
                      <a:endParaRPr lang="fr-FR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/>
                        <a:t>Jour 5</a:t>
                      </a:r>
                      <a:endParaRPr lang="fr-FR" sz="1200" b="1" dirty="0"/>
                    </a:p>
                  </a:txBody>
                  <a:tcPr anchor="ctr"/>
                </a:tc>
              </a:tr>
              <a:tr h="1477600">
                <a:tc>
                  <a:txBody>
                    <a:bodyPr/>
                    <a:lstStyle/>
                    <a:p>
                      <a:r>
                        <a:rPr lang="fr-FR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Voyage</a:t>
                      </a:r>
                      <a:endParaRPr lang="fr-FR" sz="9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9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Jeu de découverte du centre </a:t>
                      </a:r>
                    </a:p>
                    <a:p>
                      <a:r>
                        <a:rPr lang="fr-FR" sz="9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 cadre et les espaces de vie</a:t>
                      </a:r>
                    </a:p>
                    <a:p>
                      <a:pPr marL="0" algn="l" defTabSz="914400" rtl="0" eaLnBrk="1" latinLnBrk="0" hangingPunct="1"/>
                      <a:r>
                        <a:rPr lang="fr-FR" sz="9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Les règles de fonctionnement</a:t>
                      </a:r>
                    </a:p>
                    <a:p>
                      <a:pPr marL="0" algn="l" defTabSz="914400" rtl="0" eaLnBrk="1" latinLnBrk="0" hangingPunct="1"/>
                      <a:r>
                        <a:rPr lang="fr-FR" sz="9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 vivre ensemble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9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Installation</a:t>
                      </a:r>
                    </a:p>
                    <a:p>
                      <a:r>
                        <a:rPr lang="fr-F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endParaRPr lang="fr-FR" sz="9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900" b="1" i="1" kern="1200" dirty="0" smtClean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 monde caché  de la Forêt</a:t>
                      </a:r>
                      <a:endParaRPr lang="fr-FR" sz="9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900" b="1" i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Forêt classée remarquable</a:t>
                      </a:r>
                      <a:endParaRPr lang="fr-FR" sz="900" i="1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9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Approche sensorielle et ludique</a:t>
                      </a:r>
                      <a:endParaRPr lang="fr-FR" sz="9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9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Palette de couleurs </a:t>
                      </a:r>
                      <a:endParaRPr lang="fr-FR" sz="9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9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Enquête sur les invertébrés de la litière</a:t>
                      </a:r>
                      <a:endParaRPr lang="fr-FR" sz="9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9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Rôles et importance du milieu</a:t>
                      </a:r>
                      <a:endParaRPr lang="fr-FR" sz="9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9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fr-F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endParaRPr lang="fr-FR" sz="900" b="1" i="1" kern="1200" dirty="0" smtClean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900" b="1" i="1" kern="1200" dirty="0" smtClean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900" b="1" i="1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Déplacement à pied</a:t>
                      </a:r>
                      <a:endParaRPr lang="fr-FR" sz="900" kern="1200" dirty="0" smtClean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900" b="1" i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Oiseau, qui es-tu ?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900" i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Apprentissage </a:t>
                      </a:r>
                      <a:r>
                        <a:rPr lang="fr-FR" sz="900" i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et morphologie des oiseaux. </a:t>
                      </a:r>
                      <a:endParaRPr lang="fr-FR" sz="9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900" i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Les différents types de becs, pattes, corps et queues. </a:t>
                      </a:r>
                      <a:endParaRPr lang="fr-FR" sz="9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900" i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Création d’un oiseau-chimère. </a:t>
                      </a:r>
                      <a:endParaRPr lang="fr-FR" sz="9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900" i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Apprendre à reconnaître les oiseaux, </a:t>
                      </a:r>
                      <a:endParaRPr lang="fr-FR" sz="9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900" i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L’oiseau et son habitat. </a:t>
                      </a:r>
                      <a:endParaRPr lang="fr-FR" sz="900" i="1" dirty="0" smtClean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fr-FR" sz="900" i="1" dirty="0" smtClean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fr-FR" sz="900" b="1" i="1" dirty="0" smtClean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900" b="1" i="1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En</a:t>
                      </a:r>
                      <a:r>
                        <a:rPr lang="fr-FR" sz="900" b="1" i="1" baseline="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 classe</a:t>
                      </a:r>
                      <a:endParaRPr lang="fr-FR" sz="900" b="1" i="1" dirty="0" smtClean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fr-FR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Sentier côtier, falaise de </a:t>
                      </a:r>
                      <a:r>
                        <a:rPr lang="fr-FR" sz="9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Suzac</a:t>
                      </a:r>
                      <a:endParaRPr lang="fr-FR" sz="9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900" b="1" i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Site du Conservatoire du Littoral</a:t>
                      </a:r>
                      <a:endParaRPr lang="fr-FR" sz="900" i="1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9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fr-FR" sz="9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9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Lecture de paysage L’estuaire de la Gironde</a:t>
                      </a:r>
                      <a:endParaRPr lang="fr-FR" sz="9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9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Carrelets et pêche traditionnelle</a:t>
                      </a:r>
                      <a:endParaRPr lang="fr-FR" sz="9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9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Les falaises et leurs multiples facettes</a:t>
                      </a:r>
                      <a:endParaRPr lang="fr-FR" sz="9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9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Nature au service de l’homme</a:t>
                      </a:r>
                      <a:endParaRPr lang="fr-FR" sz="9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9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Histoire du site</a:t>
                      </a:r>
                      <a:endParaRPr lang="fr-FR" sz="9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9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fr-FR" sz="900" b="1" i="1" kern="1200" dirty="0" smtClean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900" b="1" i="1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Déplacement à pied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9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Rangement des valises </a:t>
                      </a:r>
                      <a:endParaRPr lang="fr-FR" sz="9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fr-FR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Rallye des mers  </a:t>
                      </a:r>
                      <a:endParaRPr lang="fr-FR" sz="9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900" b="1" i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Restitution des acquis </a:t>
                      </a:r>
                      <a:endParaRPr lang="fr-FR" sz="900" i="1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9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Grand jeu de fin de séjour pour aborder de façon ludique :</a:t>
                      </a:r>
                      <a:endParaRPr lang="fr-FR" sz="9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9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les thèmes étudiés et leur importance</a:t>
                      </a:r>
                      <a:endParaRPr lang="fr-FR" sz="9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9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le vocabulaire, les notions-clefs</a:t>
                      </a:r>
                      <a:endParaRPr lang="fr-FR" sz="9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900" i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 </a:t>
                      </a:r>
                      <a:r>
                        <a:rPr lang="fr-FR" sz="9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dernière plage</a:t>
                      </a:r>
                      <a:endParaRPr lang="fr-FR" sz="900" b="1" i="1" kern="1200" dirty="0" smtClean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900" b="1" i="1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Sur centre</a:t>
                      </a:r>
                      <a:endParaRPr lang="fr-FR" sz="9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263624"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 smtClean="0">
                          <a:solidFill>
                            <a:schemeClr val="tx2"/>
                          </a:solidFill>
                        </a:rPr>
                        <a:t>Pique-nique</a:t>
                      </a:r>
                      <a:r>
                        <a:rPr lang="fr-FR" sz="1000" b="1" baseline="0" dirty="0" smtClean="0">
                          <a:solidFill>
                            <a:schemeClr val="tx2"/>
                          </a:solidFill>
                        </a:rPr>
                        <a:t> tiré du sac</a:t>
                      </a:r>
                      <a:endParaRPr lang="fr-FR" sz="10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 smtClean="0">
                          <a:solidFill>
                            <a:schemeClr val="tx2"/>
                          </a:solidFill>
                        </a:rPr>
                        <a:t>Repas au centre</a:t>
                      </a:r>
                      <a:endParaRPr lang="fr-FR" sz="10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dirty="0" smtClean="0">
                          <a:solidFill>
                            <a:schemeClr val="tx2"/>
                          </a:solidFill>
                        </a:rPr>
                        <a:t>Repas au centre</a:t>
                      </a:r>
                      <a:endParaRPr lang="fr-FR" sz="10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 smtClean="0">
                          <a:solidFill>
                            <a:schemeClr val="tx2"/>
                          </a:solidFill>
                        </a:rPr>
                        <a:t>Repas</a:t>
                      </a:r>
                      <a:r>
                        <a:rPr lang="fr-FR" sz="1000" b="1" baseline="0" dirty="0" smtClean="0">
                          <a:solidFill>
                            <a:schemeClr val="tx2"/>
                          </a:solidFill>
                        </a:rPr>
                        <a:t> au centre</a:t>
                      </a:r>
                      <a:endParaRPr lang="fr-FR" sz="10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 smtClean="0">
                          <a:solidFill>
                            <a:schemeClr val="tx2"/>
                          </a:solidFill>
                        </a:rPr>
                        <a:t>Repas</a:t>
                      </a:r>
                      <a:r>
                        <a:rPr lang="fr-FR" sz="1000" b="1" baseline="0" dirty="0" smtClean="0">
                          <a:solidFill>
                            <a:schemeClr val="tx2"/>
                          </a:solidFill>
                        </a:rPr>
                        <a:t> au centre</a:t>
                      </a:r>
                      <a:endParaRPr lang="fr-FR" sz="10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</a:tr>
              <a:tr h="1477600">
                <a:tc>
                  <a:txBody>
                    <a:bodyPr/>
                    <a:lstStyle/>
                    <a:p>
                      <a:r>
                        <a:rPr lang="fr-FR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Plage et paysage du littoral </a:t>
                      </a:r>
                    </a:p>
                    <a:p>
                      <a:r>
                        <a:rPr lang="fr-FR" sz="9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Jouer, courir, regarder, s’oxygéner </a:t>
                      </a:r>
                      <a:endParaRPr lang="fr-FR" sz="9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9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Lecture de paysage marin</a:t>
                      </a:r>
                      <a:endParaRPr lang="fr-FR" sz="9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9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</a:t>
                      </a:r>
                      <a:r>
                        <a:rPr lang="fr-FR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 Vous avez dit biodiversité ? »</a:t>
                      </a:r>
                      <a:endParaRPr lang="fr-FR" sz="9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900" b="1" i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Les enjeux de la biodiversité</a:t>
                      </a:r>
                      <a:endParaRPr lang="fr-FR" sz="900" i="1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9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Importance pour l’équilibre de la planète et de l’homme</a:t>
                      </a:r>
                      <a:endParaRPr lang="fr-FR" sz="9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9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Quels enjeux et menaces ?</a:t>
                      </a:r>
                      <a:endParaRPr lang="fr-FR" sz="9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9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fr-FR" sz="900" b="1" i="1" kern="1200" dirty="0" smtClean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900" b="1" i="1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Déplacement à pied</a:t>
                      </a:r>
                      <a:endParaRPr lang="fr-FR" sz="900" kern="1200" dirty="0" smtClean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L’estran rocheux à marée basse</a:t>
                      </a:r>
                      <a:endParaRPr lang="fr-FR" sz="9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900" b="1" i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Les enjeux de la biodiversité</a:t>
                      </a:r>
                      <a:endParaRPr lang="fr-FR" sz="900" i="1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9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Lecture de paysage à marée basse</a:t>
                      </a:r>
                      <a:endParaRPr lang="fr-FR" sz="9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9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Observer et collecter quelques animaux d'un milieu sensible</a:t>
                      </a:r>
                      <a:endParaRPr lang="fr-FR" sz="9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9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Marées et chaîne alimentaire</a:t>
                      </a:r>
                      <a:endParaRPr lang="fr-FR" sz="9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9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fr-FR" sz="9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900" b="1" i="1" kern="1200" dirty="0" smtClean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900" b="1" i="1" kern="1200" dirty="0" smtClean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900" b="1" i="1" kern="1200" dirty="0" smtClean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900" b="1" i="1" kern="1200" dirty="0" smtClean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900" b="1" i="1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Déplacement à pied</a:t>
                      </a:r>
                      <a:endParaRPr lang="fr-FR" sz="900" b="1" kern="1200" dirty="0" smtClean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Temps de classe + courrier</a:t>
                      </a:r>
                      <a:endParaRPr lang="fr-FR" sz="9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900" b="1" i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Les acquis du séjour</a:t>
                      </a:r>
                      <a:endParaRPr lang="fr-FR" sz="900" i="1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fr-FR" sz="9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9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Retour en classe sur les principales découverte passés et à venir</a:t>
                      </a:r>
                    </a:p>
                    <a:p>
                      <a:r>
                        <a:rPr lang="fr-FR" sz="9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Restitution et questionnements</a:t>
                      </a:r>
                    </a:p>
                    <a:p>
                      <a:r>
                        <a:rPr lang="fr-FR" sz="9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Perceptions et ressentis corporels</a:t>
                      </a:r>
                    </a:p>
                    <a:p>
                      <a:r>
                        <a:rPr lang="fr-F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fr-F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endParaRPr lang="fr-FR" sz="900" b="1" i="1" kern="1200" dirty="0" smtClean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900" b="1" i="1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Sur le centre et la plage</a:t>
                      </a:r>
                      <a:endParaRPr lang="fr-FR" sz="9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 port de pêche de Royan </a:t>
                      </a:r>
                      <a:endParaRPr lang="fr-FR" sz="9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900" b="1" i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Activité</a:t>
                      </a:r>
                      <a:r>
                        <a:rPr lang="fr-FR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900" b="1" i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humaine</a:t>
                      </a:r>
                      <a:endParaRPr lang="fr-FR" sz="900" i="1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fr-FR" sz="9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9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Sous forme d’enquête</a:t>
                      </a:r>
                      <a:endParaRPr lang="fr-FR" sz="9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9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Les principales installations portuaires</a:t>
                      </a:r>
                      <a:br>
                        <a:rPr lang="fr-FR" sz="9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9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Chalutiers, fileyeurs et outils de pêche</a:t>
                      </a:r>
                      <a:br>
                        <a:rPr lang="fr-FR" sz="9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9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pêche : une activité économique</a:t>
                      </a:r>
                    </a:p>
                    <a:p>
                      <a:endParaRPr lang="fr-FR" sz="900" i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9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900" b="1" i="1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Déplacement en bus</a:t>
                      </a:r>
                      <a:endParaRPr lang="fr-FR" sz="9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 village typique de Talmont </a:t>
                      </a:r>
                      <a:endParaRPr lang="fr-FR" sz="9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900" b="1" i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Plus beau village de France</a:t>
                      </a:r>
                      <a:endParaRPr lang="fr-FR" sz="900" i="1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fr-FR" sz="9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9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Rallye découverte par équipe sous forme d’enquêtes : histoire du village, son église, ses ruelles, lecture de paysage…</a:t>
                      </a:r>
                      <a:endParaRPr lang="fr-FR" sz="9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9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fr-FR" sz="9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9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 </a:t>
                      </a:r>
                      <a:endParaRPr lang="fr-FR" sz="9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900" b="1" i="1" kern="1200" dirty="0" smtClean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900" b="1" i="1" kern="1200" dirty="0" smtClean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900" b="1" i="1" kern="1200" dirty="0" smtClean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i="1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Déplacement en bus et Retour</a:t>
                      </a:r>
                      <a:endParaRPr lang="fr-FR" sz="9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ZoneTexte 12"/>
          <p:cNvSpPr txBox="1"/>
          <p:nvPr/>
        </p:nvSpPr>
        <p:spPr>
          <a:xfrm>
            <a:off x="203516" y="1988840"/>
            <a:ext cx="56886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tx2"/>
                </a:solidFill>
                <a:latin typeface="Rockwell" panose="02060603020205020403" pitchFamily="18" charset="0"/>
              </a:rPr>
              <a:t>Exemple de séjour modulable </a:t>
            </a:r>
            <a:r>
              <a:rPr lang="fr-FR" sz="1400" dirty="0" smtClean="0"/>
              <a:t>– </a:t>
            </a:r>
            <a:r>
              <a:rPr lang="fr-FR" sz="1400" b="1" dirty="0" smtClean="0">
                <a:solidFill>
                  <a:srgbClr val="C00000"/>
                </a:solidFill>
              </a:rPr>
              <a:t>5 jours </a:t>
            </a:r>
            <a:r>
              <a:rPr lang="fr-FR" sz="1400" dirty="0" smtClean="0"/>
              <a:t>– </a:t>
            </a:r>
            <a:r>
              <a:rPr lang="fr-FR" sz="1400" i="1" dirty="0" smtClean="0"/>
              <a:t>Cycles 2, 3 &amp; collège</a:t>
            </a:r>
            <a:endParaRPr lang="fr-FR" sz="1400" i="1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6381328"/>
            <a:ext cx="1045840" cy="502493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3419872" y="6473259"/>
            <a:ext cx="41764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800" i="1" dirty="0" smtClean="0"/>
              <a:t>Association Régionale des Œuvres Educatives et de Vacances de l’Education Nationale</a:t>
            </a:r>
            <a:endParaRPr lang="fr-FR" sz="800" i="1" dirty="0"/>
          </a:p>
        </p:txBody>
      </p:sp>
      <p:sp>
        <p:nvSpPr>
          <p:cNvPr id="18" name="ZoneTexte 17"/>
          <p:cNvSpPr txBox="1"/>
          <p:nvPr/>
        </p:nvSpPr>
        <p:spPr>
          <a:xfrm>
            <a:off x="247516" y="6452934"/>
            <a:ext cx="43964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>
                <a:ea typeface="Calibri"/>
              </a:rPr>
              <a:t>05 35 38 98 11 </a:t>
            </a:r>
            <a:r>
              <a:rPr lang="fr-FR" sz="1200" b="1" smtClean="0">
                <a:solidFill>
                  <a:schemeClr val="bg1">
                    <a:lumMod val="50000"/>
                  </a:schemeClr>
                </a:solidFill>
              </a:rPr>
              <a:t>// </a:t>
            </a:r>
            <a:r>
              <a:rPr lang="fr-FR" sz="1200" b="1" dirty="0" smtClean="0">
                <a:solidFill>
                  <a:schemeClr val="bg1">
                    <a:lumMod val="50000"/>
                  </a:schemeClr>
                </a:solidFill>
              </a:rPr>
              <a:t>ecole@aroeven-bordeaux.fr</a:t>
            </a:r>
            <a:endParaRPr lang="fr-FR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6306403" y="1412063"/>
            <a:ext cx="2730690" cy="874682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ZoneTexte 18"/>
          <p:cNvSpPr txBox="1"/>
          <p:nvPr/>
        </p:nvSpPr>
        <p:spPr>
          <a:xfrm>
            <a:off x="6364932" y="1376410"/>
            <a:ext cx="2486001" cy="8617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000" b="1" dirty="0" smtClean="0">
                <a:solidFill>
                  <a:schemeClr val="accent1"/>
                </a:solidFill>
              </a:rPr>
              <a:t>Les + </a:t>
            </a:r>
          </a:p>
          <a:p>
            <a:r>
              <a:rPr lang="fr-FR" sz="1000" dirty="0" smtClean="0"/>
              <a:t>- Projet accompagné et personnalisé </a:t>
            </a:r>
          </a:p>
          <a:p>
            <a:r>
              <a:rPr lang="fr-FR" sz="1000" dirty="0" smtClean="0"/>
              <a:t>- Espace Enseignant / DSDEN en ligne  </a:t>
            </a:r>
          </a:p>
          <a:p>
            <a:r>
              <a:rPr lang="fr-FR" sz="1000" dirty="0" smtClean="0"/>
              <a:t>- Aide au montage du dossier administratif</a:t>
            </a:r>
          </a:p>
          <a:p>
            <a:r>
              <a:rPr lang="fr-FR" sz="1000" dirty="0" smtClean="0"/>
              <a:t>- Encadrement spécialisé environnement  </a:t>
            </a:r>
            <a:endParaRPr lang="fr-FR" sz="1000" dirty="0"/>
          </a:p>
        </p:txBody>
      </p:sp>
      <p:sp>
        <p:nvSpPr>
          <p:cNvPr id="20" name="Rectangle à coins arrondis 19"/>
          <p:cNvSpPr/>
          <p:nvPr/>
        </p:nvSpPr>
        <p:spPr>
          <a:xfrm>
            <a:off x="6290826" y="160517"/>
            <a:ext cx="2730690" cy="1169551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000" b="1" dirty="0" smtClean="0">
              <a:solidFill>
                <a:schemeClr val="accent1"/>
              </a:solidFill>
            </a:endParaRPr>
          </a:p>
          <a:p>
            <a:endParaRPr lang="fr-FR" sz="1000" b="1" dirty="0">
              <a:solidFill>
                <a:schemeClr val="accent1"/>
              </a:solidFill>
            </a:endParaRPr>
          </a:p>
          <a:p>
            <a:r>
              <a:rPr lang="fr-FR" sz="1100" b="1" dirty="0" smtClean="0"/>
              <a:t>pour </a:t>
            </a:r>
            <a:r>
              <a:rPr lang="fr-FR" sz="1100" b="1" dirty="0"/>
              <a:t>3 classes N° 178303  </a:t>
            </a:r>
          </a:p>
          <a:p>
            <a:endParaRPr lang="fr-FR" sz="1000" dirty="0">
              <a:solidFill>
                <a:schemeClr val="tx1"/>
              </a:solidFill>
            </a:endParaRPr>
          </a:p>
          <a:p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6367586" y="160518"/>
            <a:ext cx="2486001" cy="11695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000" b="1" dirty="0">
                <a:solidFill>
                  <a:srgbClr val="0070C0"/>
                </a:solidFill>
              </a:rPr>
              <a:t>Agrément Education Nationale : </a:t>
            </a:r>
            <a:r>
              <a:rPr lang="fr-FR" sz="1000" dirty="0"/>
              <a:t>délivré le </a:t>
            </a:r>
            <a:r>
              <a:rPr lang="fr-FR" sz="1000" dirty="0" smtClean="0"/>
              <a:t>12/12/2017 </a:t>
            </a:r>
            <a:r>
              <a:rPr lang="fr-FR" sz="1000" dirty="0"/>
              <a:t>-  4 classes - Dont 1 classe maternelle</a:t>
            </a:r>
          </a:p>
          <a:p>
            <a:r>
              <a:rPr lang="fr-FR" sz="1000" b="1" dirty="0">
                <a:solidFill>
                  <a:srgbClr val="0070C0"/>
                </a:solidFill>
              </a:rPr>
              <a:t>Capacité : </a:t>
            </a:r>
            <a:r>
              <a:rPr lang="fr-FR" sz="1000" dirty="0"/>
              <a:t>114</a:t>
            </a:r>
            <a:r>
              <a:rPr lang="fr-FR" sz="1000" b="1" dirty="0"/>
              <a:t> </a:t>
            </a:r>
            <a:r>
              <a:rPr lang="fr-FR" sz="1000" dirty="0"/>
              <a:t>places  </a:t>
            </a:r>
          </a:p>
          <a:p>
            <a:r>
              <a:rPr lang="fr-FR" sz="1000" b="1" dirty="0">
                <a:solidFill>
                  <a:srgbClr val="0070C0"/>
                </a:solidFill>
              </a:rPr>
              <a:t>Hébergement :</a:t>
            </a:r>
            <a:r>
              <a:rPr lang="fr-FR" sz="1000" dirty="0">
                <a:solidFill>
                  <a:srgbClr val="0070C0"/>
                </a:solidFill>
              </a:rPr>
              <a:t> </a:t>
            </a:r>
            <a:r>
              <a:rPr lang="fr-FR" sz="1000" dirty="0"/>
              <a:t>chambres de 2 à 8 lits </a:t>
            </a:r>
          </a:p>
          <a:p>
            <a:r>
              <a:rPr lang="fr-FR" sz="1000" dirty="0"/>
              <a:t>Sanitaires complets - dans les chambres</a:t>
            </a:r>
          </a:p>
          <a:p>
            <a:r>
              <a:rPr lang="fr-FR" sz="1000" b="1" dirty="0">
                <a:solidFill>
                  <a:srgbClr val="0070C0"/>
                </a:solidFill>
              </a:rPr>
              <a:t>Situation : </a:t>
            </a:r>
            <a:r>
              <a:rPr lang="fr-FR" sz="1000" dirty="0" smtClean="0"/>
              <a:t>accès direct à la plage</a:t>
            </a:r>
            <a:endParaRPr lang="fr-FR" sz="1000" dirty="0"/>
          </a:p>
        </p:txBody>
      </p:sp>
      <p:sp>
        <p:nvSpPr>
          <p:cNvPr id="14" name="ZoneTexte 13"/>
          <p:cNvSpPr txBox="1"/>
          <p:nvPr/>
        </p:nvSpPr>
        <p:spPr>
          <a:xfrm>
            <a:off x="262574" y="428481"/>
            <a:ext cx="3456384" cy="30777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chemeClr val="bg1"/>
                </a:solidFill>
                <a:latin typeface="Rockwell" panose="02060603020205020403" pitchFamily="18" charset="0"/>
              </a:rPr>
              <a:t>Classe – 100% Bord de </a:t>
            </a:r>
            <a:r>
              <a:rPr lang="fr-FR" sz="1400" b="1" dirty="0" smtClean="0">
                <a:solidFill>
                  <a:schemeClr val="bg1"/>
                </a:solidFill>
                <a:latin typeface="Rockwell" panose="02060603020205020403" pitchFamily="18" charset="0"/>
              </a:rPr>
              <a:t>mer  </a:t>
            </a:r>
            <a:r>
              <a:rPr lang="fr-FR" sz="1200" b="1" dirty="0">
                <a:solidFill>
                  <a:schemeClr val="bg1"/>
                </a:solidFill>
                <a:latin typeface="Rockwell" panose="02060603020205020403" pitchFamily="18" charset="0"/>
              </a:rPr>
              <a:t>(sans bus)</a:t>
            </a:r>
            <a:endParaRPr lang="fr-FR" sz="1200" dirty="0">
              <a:solidFill>
                <a:schemeClr val="bg1"/>
              </a:solidFill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78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à coins arrondis 12"/>
          <p:cNvSpPr/>
          <p:nvPr/>
        </p:nvSpPr>
        <p:spPr>
          <a:xfrm>
            <a:off x="196399" y="811096"/>
            <a:ext cx="5256584" cy="124975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328365" y="811096"/>
            <a:ext cx="4824536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tx2"/>
                </a:solidFill>
                <a:latin typeface="Rockwell" panose="02060603020205020403" pitchFamily="18" charset="0"/>
              </a:rPr>
              <a:t>Objectifs pédagogiques </a:t>
            </a:r>
            <a:r>
              <a:rPr lang="fr-FR" sz="1600" b="1" dirty="0" smtClean="0">
                <a:solidFill>
                  <a:schemeClr val="tx2"/>
                </a:solidFill>
                <a:latin typeface="Rockwell" panose="02060603020205020403" pitchFamily="18" charset="0"/>
              </a:rPr>
              <a:t>du séjour :</a:t>
            </a:r>
          </a:p>
          <a:p>
            <a:r>
              <a:rPr lang="fr-FR" sz="1050" b="1" dirty="0" smtClean="0">
                <a:solidFill>
                  <a:schemeClr val="accent1"/>
                </a:solidFill>
              </a:rPr>
              <a:t>- Etudier </a:t>
            </a:r>
            <a:r>
              <a:rPr lang="fr-FR" sz="1050" b="1" dirty="0">
                <a:solidFill>
                  <a:schemeClr val="accent1"/>
                </a:solidFill>
              </a:rPr>
              <a:t>le bord de mer et le littoral : </a:t>
            </a:r>
            <a:r>
              <a:rPr lang="fr-FR" sz="1050" dirty="0"/>
              <a:t>marées, courants, flore et </a:t>
            </a:r>
            <a:r>
              <a:rPr lang="fr-FR" sz="1050" dirty="0" smtClean="0"/>
              <a:t>faune</a:t>
            </a:r>
            <a:endParaRPr lang="fr-FR" sz="1050" dirty="0"/>
          </a:p>
          <a:p>
            <a:r>
              <a:rPr lang="fr-FR" sz="1050" dirty="0" smtClean="0"/>
              <a:t>- Rencontrer </a:t>
            </a:r>
            <a:r>
              <a:rPr lang="fr-FR" sz="1050" dirty="0"/>
              <a:t>différents milieux : forêt, estran rocheux, plage et falaises</a:t>
            </a:r>
          </a:p>
          <a:p>
            <a:r>
              <a:rPr lang="fr-FR" sz="1050" dirty="0" smtClean="0"/>
              <a:t>- Aborder </a:t>
            </a:r>
            <a:r>
              <a:rPr lang="fr-FR" sz="1050" dirty="0"/>
              <a:t>les </a:t>
            </a:r>
            <a:r>
              <a:rPr lang="fr-FR" sz="1050" b="1" dirty="0">
                <a:solidFill>
                  <a:schemeClr val="accent1"/>
                </a:solidFill>
              </a:rPr>
              <a:t>activités économiques : </a:t>
            </a:r>
            <a:r>
              <a:rPr lang="fr-FR" sz="1050" dirty="0"/>
              <a:t>pêche, ostréiculture et tourisme.</a:t>
            </a:r>
          </a:p>
          <a:p>
            <a:r>
              <a:rPr lang="fr-FR" sz="1050" dirty="0" smtClean="0"/>
              <a:t>- Adopter </a:t>
            </a:r>
            <a:r>
              <a:rPr lang="fr-FR" sz="1050" dirty="0"/>
              <a:t>des </a:t>
            </a:r>
            <a:r>
              <a:rPr lang="fr-FR" sz="1050" b="1" dirty="0">
                <a:solidFill>
                  <a:schemeClr val="accent1"/>
                </a:solidFill>
              </a:rPr>
              <a:t>comportements respectueux </a:t>
            </a:r>
            <a:r>
              <a:rPr lang="fr-FR" sz="1050" dirty="0"/>
              <a:t>des milieux et de leur </a:t>
            </a:r>
            <a:r>
              <a:rPr lang="fr-FR" sz="1050" dirty="0" smtClean="0"/>
              <a:t>équilibre.</a:t>
            </a:r>
          </a:p>
          <a:p>
            <a:r>
              <a:rPr lang="fr-FR" sz="1050" dirty="0" smtClean="0"/>
              <a:t>- Encourager </a:t>
            </a:r>
            <a:r>
              <a:rPr lang="fr-FR" sz="1050" dirty="0"/>
              <a:t>à regarder, toucher, sentir, écouter, </a:t>
            </a:r>
            <a:r>
              <a:rPr lang="fr-FR" sz="1050" dirty="0" smtClean="0"/>
              <a:t>goûter…questionner</a:t>
            </a:r>
          </a:p>
          <a:p>
            <a:pPr lvl="0"/>
            <a:r>
              <a:rPr lang="fr-FR" sz="1000" dirty="0" smtClean="0">
                <a:ea typeface="Lucida Sans Unicode"/>
                <a:cs typeface="Arial"/>
              </a:rPr>
              <a:t>- </a:t>
            </a:r>
            <a:r>
              <a:rPr lang="fr-FR" sz="1050" dirty="0"/>
              <a:t>Faire l’expérience du Vivre Ensemble</a:t>
            </a:r>
          </a:p>
          <a:p>
            <a:pPr marL="171450" indent="-171450">
              <a:buFontTx/>
              <a:buChar char="-"/>
            </a:pPr>
            <a:endParaRPr lang="fr-FR" sz="1000" dirty="0"/>
          </a:p>
        </p:txBody>
      </p:sp>
      <p:sp>
        <p:nvSpPr>
          <p:cNvPr id="14" name="ZoneTexte 13"/>
          <p:cNvSpPr txBox="1"/>
          <p:nvPr/>
        </p:nvSpPr>
        <p:spPr>
          <a:xfrm>
            <a:off x="222566" y="2169121"/>
            <a:ext cx="2731796" cy="30777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Rockwell" panose="02060603020205020403" pitchFamily="18" charset="0"/>
              </a:rPr>
              <a:t> </a:t>
            </a:r>
            <a:r>
              <a:rPr lang="fr-FR" sz="1400" dirty="0" smtClean="0">
                <a:solidFill>
                  <a:schemeClr val="bg1"/>
                </a:solidFill>
                <a:latin typeface="Rockwell" panose="02060603020205020403" pitchFamily="18" charset="0"/>
              </a:rPr>
              <a:t>   Autres activités possibles : </a:t>
            </a:r>
            <a:endParaRPr lang="fr-FR" sz="1400" dirty="0">
              <a:solidFill>
                <a:schemeClr val="bg1"/>
              </a:solidFill>
              <a:latin typeface="Rockwell" panose="02060603020205020403" pitchFamily="18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278623" y="2812200"/>
            <a:ext cx="268874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>
                <a:solidFill>
                  <a:schemeClr val="accent1">
                    <a:lumMod val="75000"/>
                  </a:schemeClr>
                </a:solidFill>
                <a:latin typeface="Rockwell" panose="02060603020205020403" pitchFamily="18" charset="0"/>
              </a:rPr>
              <a:t>Sorties terrain </a:t>
            </a:r>
            <a:endParaRPr lang="fr-FR" sz="1100" dirty="0">
              <a:solidFill>
                <a:schemeClr val="accent1">
                  <a:lumMod val="75000"/>
                </a:schemeClr>
              </a:solidFill>
              <a:latin typeface="Rockwell" panose="02060603020205020403" pitchFamily="18" charset="0"/>
            </a:endParaRPr>
          </a:p>
          <a:p>
            <a:r>
              <a:rPr lang="fr-FR" sz="1000" dirty="0" smtClean="0"/>
              <a:t>Balade – Côte sauvage – C2-C3-C</a:t>
            </a:r>
          </a:p>
          <a:p>
            <a:r>
              <a:rPr lang="fr-FR" sz="1000" dirty="0" smtClean="0"/>
              <a:t>Estran </a:t>
            </a:r>
            <a:r>
              <a:rPr lang="fr-FR" sz="1000" dirty="0"/>
              <a:t>rocheux à marée basse – C2-C3-C</a:t>
            </a:r>
          </a:p>
          <a:p>
            <a:r>
              <a:rPr lang="fr-FR" sz="1000" dirty="0" err="1"/>
              <a:t>Land’Art</a:t>
            </a:r>
            <a:r>
              <a:rPr lang="fr-FR" sz="1000" dirty="0"/>
              <a:t> – C2-C3</a:t>
            </a:r>
          </a:p>
          <a:p>
            <a:r>
              <a:rPr lang="fr-FR" sz="1000" dirty="0"/>
              <a:t>Le monde caché de la forêt– C2-C3</a:t>
            </a:r>
          </a:p>
          <a:p>
            <a:r>
              <a:rPr lang="fr-FR" sz="1000" dirty="0"/>
              <a:t>Petites bêtes de la litière – C2-C3</a:t>
            </a:r>
          </a:p>
          <a:p>
            <a:r>
              <a:rPr lang="fr-FR" sz="1000" dirty="0"/>
              <a:t>Paysages et poissons de l’estuaire – C2-C3</a:t>
            </a:r>
          </a:p>
          <a:p>
            <a:r>
              <a:rPr lang="fr-FR" sz="1000" dirty="0" smtClean="0"/>
              <a:t>Plage au bout des doigts - C1</a:t>
            </a:r>
          </a:p>
          <a:p>
            <a:r>
              <a:rPr lang="fr-FR" sz="1000" dirty="0" smtClean="0"/>
              <a:t>Plage </a:t>
            </a:r>
            <a:r>
              <a:rPr lang="fr-FR" sz="1000" dirty="0"/>
              <a:t>et paysages de Saint Georges – C2-C3</a:t>
            </a:r>
          </a:p>
          <a:p>
            <a:r>
              <a:rPr lang="fr-FR" sz="1000" dirty="0" smtClean="0"/>
              <a:t>La nature émoi- C2 –C3</a:t>
            </a:r>
          </a:p>
          <a:p>
            <a:r>
              <a:rPr lang="fr-FR" sz="1000" dirty="0" smtClean="0"/>
              <a:t>Sentier </a:t>
            </a:r>
            <a:r>
              <a:rPr lang="fr-FR" sz="1000" dirty="0"/>
              <a:t>côtier et Falaises de </a:t>
            </a:r>
            <a:r>
              <a:rPr lang="fr-FR" sz="1000" dirty="0" err="1"/>
              <a:t>Suzac</a:t>
            </a:r>
            <a:r>
              <a:rPr lang="fr-FR" sz="1000" dirty="0"/>
              <a:t> – </a:t>
            </a:r>
            <a:r>
              <a:rPr lang="fr-FR" sz="1000" dirty="0" smtClean="0"/>
              <a:t>C2-C3</a:t>
            </a:r>
          </a:p>
          <a:p>
            <a:endParaRPr lang="fr-FR" sz="800" dirty="0" smtClean="0"/>
          </a:p>
          <a:p>
            <a:r>
              <a:rPr lang="fr-FR" sz="1100" b="1" dirty="0">
                <a:solidFill>
                  <a:schemeClr val="accent1">
                    <a:lumMod val="75000"/>
                  </a:schemeClr>
                </a:solidFill>
                <a:latin typeface="Rockwell" panose="02060603020205020403" pitchFamily="18" charset="0"/>
              </a:rPr>
              <a:t>Activités sportives</a:t>
            </a:r>
            <a:endParaRPr lang="fr-FR" sz="1100" dirty="0">
              <a:solidFill>
                <a:schemeClr val="accent1">
                  <a:lumMod val="75000"/>
                </a:schemeClr>
              </a:solidFill>
              <a:latin typeface="Rockwell" panose="02060603020205020403" pitchFamily="18" charset="0"/>
            </a:endParaRPr>
          </a:p>
          <a:p>
            <a:r>
              <a:rPr lang="fr-FR" sz="1000" dirty="0"/>
              <a:t>Char à voile – C2-C3- C</a:t>
            </a:r>
          </a:p>
          <a:p>
            <a:r>
              <a:rPr lang="fr-FR" sz="1000" dirty="0"/>
              <a:t>Jeux coopératifs Basques –C2-C3-C</a:t>
            </a:r>
          </a:p>
          <a:p>
            <a:r>
              <a:rPr lang="fr-FR" sz="1000" dirty="0" smtClean="0"/>
              <a:t>Voile </a:t>
            </a:r>
            <a:r>
              <a:rPr lang="fr-FR" sz="1000" dirty="0"/>
              <a:t>– </a:t>
            </a:r>
            <a:r>
              <a:rPr lang="fr-FR" sz="1000" dirty="0" smtClean="0"/>
              <a:t>C3-C</a:t>
            </a:r>
            <a:endParaRPr lang="fr-FR" sz="1050" dirty="0"/>
          </a:p>
        </p:txBody>
      </p:sp>
      <p:sp>
        <p:nvSpPr>
          <p:cNvPr id="16" name="ZoneTexte 15"/>
          <p:cNvSpPr txBox="1"/>
          <p:nvPr/>
        </p:nvSpPr>
        <p:spPr>
          <a:xfrm>
            <a:off x="2856616" y="2927616"/>
            <a:ext cx="2867511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>
                <a:solidFill>
                  <a:schemeClr val="accent1">
                    <a:lumMod val="75000"/>
                  </a:schemeClr>
                </a:solidFill>
                <a:latin typeface="Rockwell" panose="02060603020205020403" pitchFamily="18" charset="0"/>
              </a:rPr>
              <a:t>Vivre Ensemble</a:t>
            </a:r>
          </a:p>
          <a:p>
            <a:pPr lvl="0"/>
            <a:r>
              <a:rPr lang="fr-FR" sz="1000" dirty="0"/>
              <a:t>Agir maintenant pour demain - C3, C4Compréhension mutuelle - C3, C</a:t>
            </a:r>
          </a:p>
          <a:p>
            <a:pPr lvl="0"/>
            <a:r>
              <a:rPr lang="fr-FR" sz="1000" dirty="0"/>
              <a:t>Moi et mon groupe classe - C3, C</a:t>
            </a:r>
          </a:p>
          <a:p>
            <a:pPr lvl="0"/>
            <a:r>
              <a:rPr lang="fr-FR" sz="1000" dirty="0"/>
              <a:t>Temps boussole  - C3, C</a:t>
            </a:r>
          </a:p>
          <a:p>
            <a:endParaRPr lang="fr-FR" sz="600" b="1" dirty="0" smtClean="0">
              <a:solidFill>
                <a:schemeClr val="accent1">
                  <a:lumMod val="75000"/>
                </a:schemeClr>
              </a:solidFill>
              <a:latin typeface="Rockwell" panose="02060603020205020403" pitchFamily="18" charset="0"/>
            </a:endParaRPr>
          </a:p>
          <a:p>
            <a:r>
              <a:rPr lang="fr-FR" sz="1100" b="1" dirty="0" smtClean="0">
                <a:solidFill>
                  <a:schemeClr val="accent1">
                    <a:lumMod val="75000"/>
                  </a:schemeClr>
                </a:solidFill>
                <a:latin typeface="Rockwell" panose="02060603020205020403" pitchFamily="18" charset="0"/>
              </a:rPr>
              <a:t>Temps </a:t>
            </a:r>
            <a:r>
              <a:rPr lang="fr-FR" sz="1100" b="1" dirty="0">
                <a:solidFill>
                  <a:schemeClr val="accent1">
                    <a:lumMod val="75000"/>
                  </a:schemeClr>
                </a:solidFill>
                <a:latin typeface="Rockwell" panose="02060603020205020403" pitchFamily="18" charset="0"/>
              </a:rPr>
              <a:t>de </a:t>
            </a:r>
            <a:r>
              <a:rPr lang="fr-FR" sz="1100" b="1" dirty="0" smtClean="0">
                <a:solidFill>
                  <a:schemeClr val="accent1">
                    <a:lumMod val="75000"/>
                  </a:schemeClr>
                </a:solidFill>
                <a:latin typeface="Rockwell" panose="02060603020205020403" pitchFamily="18" charset="0"/>
              </a:rPr>
              <a:t>classe/ Energie</a:t>
            </a:r>
            <a:r>
              <a:rPr lang="fr-FR" sz="1100" b="1" dirty="0">
                <a:solidFill>
                  <a:schemeClr val="accent1">
                    <a:lumMod val="75000"/>
                  </a:schemeClr>
                </a:solidFill>
                <a:latin typeface="Rockwell" panose="02060603020205020403" pitchFamily="18" charset="0"/>
              </a:rPr>
              <a:t> </a:t>
            </a:r>
            <a:endParaRPr lang="fr-FR" sz="1100" b="1" dirty="0" smtClean="0">
              <a:solidFill>
                <a:schemeClr val="accent1">
                  <a:lumMod val="75000"/>
                </a:schemeClr>
              </a:solidFill>
              <a:latin typeface="Rockwell" panose="02060603020205020403" pitchFamily="18" charset="0"/>
            </a:endParaRPr>
          </a:p>
          <a:p>
            <a:r>
              <a:rPr lang="fr-FR" sz="1000" dirty="0" smtClean="0"/>
              <a:t>Courants </a:t>
            </a:r>
            <a:r>
              <a:rPr lang="fr-FR" sz="1000" dirty="0"/>
              <a:t>marins – C2-C3</a:t>
            </a:r>
          </a:p>
          <a:p>
            <a:r>
              <a:rPr lang="fr-FR" sz="1000" dirty="0" smtClean="0"/>
              <a:t>Défis Hydraulique - Solaire - Eoliens </a:t>
            </a:r>
            <a:r>
              <a:rPr lang="fr-FR" sz="1000" dirty="0"/>
              <a:t>– C3</a:t>
            </a:r>
          </a:p>
          <a:p>
            <a:r>
              <a:rPr lang="fr-FR" sz="1000" dirty="0" smtClean="0"/>
              <a:t>Oiseau</a:t>
            </a:r>
            <a:r>
              <a:rPr lang="fr-FR" sz="1000" dirty="0"/>
              <a:t> : Qui es –tu ? – </a:t>
            </a:r>
            <a:r>
              <a:rPr lang="fr-FR" sz="1000" dirty="0" smtClean="0"/>
              <a:t>C1- C2-C3</a:t>
            </a:r>
            <a:endParaRPr lang="fr-FR" sz="1000" dirty="0"/>
          </a:p>
          <a:p>
            <a:r>
              <a:rPr lang="fr-FR" sz="1000" dirty="0" smtClean="0"/>
              <a:t>Ta ville de demain - C2-C3</a:t>
            </a:r>
            <a:endParaRPr lang="fr-FR" sz="1000" dirty="0"/>
          </a:p>
          <a:p>
            <a:r>
              <a:rPr lang="fr-FR" sz="1000" dirty="0" smtClean="0"/>
              <a:t>Vous </a:t>
            </a:r>
            <a:r>
              <a:rPr lang="fr-FR" sz="1000" dirty="0"/>
              <a:t>avez dit Biodiversité ? – C2-C3</a:t>
            </a:r>
          </a:p>
          <a:p>
            <a:endParaRPr lang="fr-FR" sz="600" b="1" dirty="0">
              <a:solidFill>
                <a:schemeClr val="accent1"/>
              </a:solidFill>
            </a:endParaRPr>
          </a:p>
          <a:p>
            <a:r>
              <a:rPr lang="fr-FR" sz="1100" b="1" dirty="0" smtClean="0">
                <a:solidFill>
                  <a:schemeClr val="accent1">
                    <a:lumMod val="75000"/>
                  </a:schemeClr>
                </a:solidFill>
                <a:latin typeface="Rockwell" panose="02060603020205020403" pitchFamily="18" charset="0"/>
              </a:rPr>
              <a:t>Sites – Activités humaines Patrimoine</a:t>
            </a:r>
            <a:r>
              <a:rPr lang="fr-FR" sz="1100" b="1" dirty="0">
                <a:solidFill>
                  <a:schemeClr val="accent1">
                    <a:lumMod val="75000"/>
                  </a:schemeClr>
                </a:solidFill>
                <a:latin typeface="Rockwell" panose="02060603020205020403" pitchFamily="18" charset="0"/>
              </a:rPr>
              <a:t> </a:t>
            </a:r>
            <a:endParaRPr lang="fr-FR" sz="1000" dirty="0" smtClean="0"/>
          </a:p>
          <a:p>
            <a:r>
              <a:rPr lang="fr-FR" sz="1000" dirty="0" smtClean="0"/>
              <a:t>Corderie Royale – C3</a:t>
            </a:r>
          </a:p>
          <a:p>
            <a:r>
              <a:rPr lang="fr-FR" sz="1000" dirty="0" smtClean="0"/>
              <a:t>Port  </a:t>
            </a:r>
            <a:r>
              <a:rPr lang="fr-FR" sz="1000" dirty="0"/>
              <a:t>de pêche de Royan – C2-C3 – C</a:t>
            </a:r>
          </a:p>
          <a:p>
            <a:r>
              <a:rPr lang="fr-FR" sz="1000" dirty="0" smtClean="0"/>
              <a:t>Marais salants  - C3</a:t>
            </a:r>
          </a:p>
          <a:p>
            <a:r>
              <a:rPr lang="fr-FR" sz="1000" dirty="0" smtClean="0"/>
              <a:t>Village </a:t>
            </a:r>
            <a:r>
              <a:rPr lang="fr-FR" sz="1000" dirty="0"/>
              <a:t>typique et insolite de Talmont – </a:t>
            </a:r>
            <a:r>
              <a:rPr lang="fr-FR" sz="1000" dirty="0" smtClean="0"/>
              <a:t>C2-C3</a:t>
            </a:r>
            <a:endParaRPr lang="fr-FR" sz="1000" dirty="0"/>
          </a:p>
        </p:txBody>
      </p:sp>
      <p:sp>
        <p:nvSpPr>
          <p:cNvPr id="17" name="ZoneTexte 16"/>
          <p:cNvSpPr txBox="1"/>
          <p:nvPr/>
        </p:nvSpPr>
        <p:spPr>
          <a:xfrm>
            <a:off x="226570" y="2569840"/>
            <a:ext cx="35283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i="1" dirty="0" smtClean="0"/>
              <a:t>Cycle 1 : C1 - Cycle </a:t>
            </a:r>
            <a:r>
              <a:rPr lang="fr-FR" sz="900" b="1" i="1" dirty="0"/>
              <a:t>2 et 3 : C2-C3 - Collège : </a:t>
            </a:r>
            <a:r>
              <a:rPr lang="fr-FR" sz="900" b="1" i="1" dirty="0" smtClean="0"/>
              <a:t>C</a:t>
            </a:r>
            <a:endParaRPr lang="fr-FR" sz="900" dirty="0"/>
          </a:p>
        </p:txBody>
      </p:sp>
      <p:pic>
        <p:nvPicPr>
          <p:cNvPr id="1025" name="Image 10" descr="_MRE9160-BorderMaker"/>
          <p:cNvPicPr>
            <a:picLocks noChangeAspect="1" noChangeArrowheads="1"/>
          </p:cNvPicPr>
          <p:nvPr/>
        </p:nvPicPr>
        <p:blipFill>
          <a:blip r:embed="rId2" cstate="print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181" y="2154301"/>
            <a:ext cx="1140270" cy="741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Image 1" descr="\\Aroeven\classes_decouverte\1- PHOTOS\STRUCTURES\ST_GEORGES\SELECTION_SITE_INTERNET\IMGP4805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943" y="2148838"/>
            <a:ext cx="1121153" cy="752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Rectangle à coins arrondis 32"/>
          <p:cNvSpPr/>
          <p:nvPr/>
        </p:nvSpPr>
        <p:spPr>
          <a:xfrm>
            <a:off x="226570" y="5465147"/>
            <a:ext cx="5616624" cy="1008112"/>
          </a:xfrm>
          <a:prstGeom prst="roundRect">
            <a:avLst/>
          </a:prstGeom>
          <a:solidFill>
            <a:schemeClr val="accent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/>
          <p:cNvSpPr txBox="1"/>
          <p:nvPr/>
        </p:nvSpPr>
        <p:spPr>
          <a:xfrm>
            <a:off x="323528" y="5430996"/>
            <a:ext cx="511256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chemeClr val="bg1"/>
                </a:solidFill>
                <a:latin typeface="Rockwell" panose="02060603020205020403" pitchFamily="18" charset="0"/>
              </a:rPr>
              <a:t>Aux environs </a:t>
            </a:r>
          </a:p>
          <a:p>
            <a:r>
              <a:rPr lang="fr-FR" sz="1000" dirty="0"/>
              <a:t>Sentier des Douaniers de Vaux/Mer à la Grande côte</a:t>
            </a:r>
          </a:p>
          <a:p>
            <a:r>
              <a:rPr lang="fr-FR" sz="1000" dirty="0" smtClean="0"/>
              <a:t>Phare </a:t>
            </a:r>
            <a:r>
              <a:rPr lang="fr-FR" sz="1000" dirty="0"/>
              <a:t>de Cordouan et de la Courbe</a:t>
            </a:r>
          </a:p>
          <a:p>
            <a:r>
              <a:rPr lang="fr-FR" sz="1000" dirty="0" smtClean="0"/>
              <a:t>Aquarium de la Rochelle, Corderie Royale de Rochefort</a:t>
            </a:r>
          </a:p>
          <a:p>
            <a:r>
              <a:rPr lang="fr-FR" sz="1000" dirty="0" smtClean="0"/>
              <a:t>Citée de l’huîtres de Marennes Oléron, les marais  salants de l’île Madame ou l’île d’Oléron</a:t>
            </a:r>
          </a:p>
        </p:txBody>
      </p:sp>
      <p:pic>
        <p:nvPicPr>
          <p:cNvPr id="31" name="Image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6381328"/>
            <a:ext cx="1045840" cy="502493"/>
          </a:xfrm>
          <a:prstGeom prst="rect">
            <a:avLst/>
          </a:prstGeom>
        </p:spPr>
      </p:pic>
      <p:sp>
        <p:nvSpPr>
          <p:cNvPr id="34" name="ZoneTexte 33"/>
          <p:cNvSpPr txBox="1"/>
          <p:nvPr/>
        </p:nvSpPr>
        <p:spPr>
          <a:xfrm>
            <a:off x="3491880" y="6473259"/>
            <a:ext cx="41044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800" i="1" dirty="0" smtClean="0"/>
              <a:t>Association Régionale des Œuvres Educatives et de Vacances de l’Education Nationale</a:t>
            </a:r>
            <a:endParaRPr lang="fr-FR" sz="800" i="1" dirty="0"/>
          </a:p>
        </p:txBody>
      </p:sp>
      <p:sp>
        <p:nvSpPr>
          <p:cNvPr id="35" name="ZoneTexte 34"/>
          <p:cNvSpPr txBox="1"/>
          <p:nvPr/>
        </p:nvSpPr>
        <p:spPr>
          <a:xfrm>
            <a:off x="247516" y="6452934"/>
            <a:ext cx="43964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ea typeface="Calibri"/>
              </a:rPr>
              <a:t>05 35 38 98 11 </a:t>
            </a:r>
            <a:r>
              <a:rPr lang="fr-FR" sz="1200" b="1" dirty="0" smtClean="0">
                <a:solidFill>
                  <a:schemeClr val="bg1">
                    <a:lumMod val="50000"/>
                  </a:schemeClr>
                </a:solidFill>
              </a:rPr>
              <a:t>// </a:t>
            </a:r>
            <a:r>
              <a:rPr lang="fr-FR" sz="1200" b="1" dirty="0" smtClean="0">
                <a:solidFill>
                  <a:schemeClr val="bg1">
                    <a:lumMod val="50000"/>
                  </a:schemeClr>
                </a:solidFill>
              </a:rPr>
              <a:t>ecole@aroeven-bordeaux.fr</a:t>
            </a:r>
            <a:endParaRPr lang="fr-FR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262574" y="428481"/>
            <a:ext cx="3456384" cy="30777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chemeClr val="bg1"/>
                </a:solidFill>
                <a:latin typeface="Rockwell" panose="02060603020205020403" pitchFamily="18" charset="0"/>
              </a:rPr>
              <a:t>Classe – 100% Bord de </a:t>
            </a:r>
            <a:r>
              <a:rPr lang="fr-FR" sz="1400" b="1" dirty="0" smtClean="0">
                <a:solidFill>
                  <a:schemeClr val="bg1"/>
                </a:solidFill>
                <a:latin typeface="Rockwell" panose="02060603020205020403" pitchFamily="18" charset="0"/>
              </a:rPr>
              <a:t>mer  </a:t>
            </a:r>
            <a:r>
              <a:rPr lang="fr-FR" sz="1200" b="1" dirty="0">
                <a:solidFill>
                  <a:schemeClr val="bg1"/>
                </a:solidFill>
                <a:latin typeface="Rockwell" panose="02060603020205020403" pitchFamily="18" charset="0"/>
              </a:rPr>
              <a:t>(sans bus)</a:t>
            </a:r>
            <a:endParaRPr lang="fr-FR" sz="1200" dirty="0">
              <a:solidFill>
                <a:schemeClr val="bg1"/>
              </a:solidFill>
              <a:latin typeface="Rockwell" panose="02060603020205020403" pitchFamily="18" charset="0"/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201913" y="62769"/>
            <a:ext cx="5904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tx2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Centre « Les Buissonnets » </a:t>
            </a:r>
            <a:r>
              <a:rPr lang="fr-FR" sz="1600" b="1" i="1" dirty="0">
                <a:solidFill>
                  <a:schemeClr val="tx2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– </a:t>
            </a:r>
            <a:r>
              <a:rPr lang="fr-FR" sz="1600" b="1" i="1" dirty="0" smtClean="0">
                <a:solidFill>
                  <a:schemeClr val="tx2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Saint-Georges-de-Didonne </a:t>
            </a:r>
            <a:endParaRPr lang="fr-FR" sz="1600" b="1" i="1" dirty="0">
              <a:solidFill>
                <a:schemeClr val="tx2"/>
              </a:solidFill>
            </a:endParaRPr>
          </a:p>
        </p:txBody>
      </p:sp>
      <p:sp>
        <p:nvSpPr>
          <p:cNvPr id="37" name="Rectangle à coins arrondis 36"/>
          <p:cNvSpPr/>
          <p:nvPr/>
        </p:nvSpPr>
        <p:spPr>
          <a:xfrm>
            <a:off x="6004600" y="4228365"/>
            <a:ext cx="2772000" cy="90000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à coins arrondis 38"/>
          <p:cNvSpPr/>
          <p:nvPr/>
        </p:nvSpPr>
        <p:spPr>
          <a:xfrm>
            <a:off x="5989185" y="2185055"/>
            <a:ext cx="2772000" cy="896513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Rectangle à coins arrondis 39"/>
          <p:cNvSpPr/>
          <p:nvPr/>
        </p:nvSpPr>
        <p:spPr>
          <a:xfrm>
            <a:off x="6002934" y="3201568"/>
            <a:ext cx="2772000" cy="90000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Rectangle à coins arrondis 40"/>
          <p:cNvSpPr/>
          <p:nvPr/>
        </p:nvSpPr>
        <p:spPr>
          <a:xfrm>
            <a:off x="5999405" y="1159397"/>
            <a:ext cx="2730690" cy="90000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Rectangle à coins arrondis 41"/>
          <p:cNvSpPr/>
          <p:nvPr/>
        </p:nvSpPr>
        <p:spPr>
          <a:xfrm>
            <a:off x="6008130" y="5229017"/>
            <a:ext cx="2772000" cy="92333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ZoneTexte 42"/>
          <p:cNvSpPr txBox="1"/>
          <p:nvPr/>
        </p:nvSpPr>
        <p:spPr>
          <a:xfrm>
            <a:off x="6072048" y="4272465"/>
            <a:ext cx="2546161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1100" b="1" dirty="0">
                <a:solidFill>
                  <a:srgbClr val="1F497D"/>
                </a:solidFill>
                <a:latin typeface="Rockwell" panose="02060603020205020403" pitchFamily="18" charset="0"/>
              </a:rPr>
              <a:t>« Espaces de vie &amp; Vivre Ensemble  » </a:t>
            </a:r>
          </a:p>
          <a:p>
            <a:pPr lvl="0"/>
            <a:r>
              <a:rPr lang="fr-FR" sz="1000" dirty="0">
                <a:solidFill>
                  <a:prstClr val="black"/>
                </a:solidFill>
              </a:rPr>
              <a:t>S’approprier et apprendre à partager de nouveaux espaces, de nouvelles règles de fonctionnement, </a:t>
            </a:r>
          </a:p>
          <a:p>
            <a:endParaRPr lang="fr-FR" sz="1000" dirty="0"/>
          </a:p>
        </p:txBody>
      </p:sp>
      <p:sp>
        <p:nvSpPr>
          <p:cNvPr id="44" name="ZoneTexte 43"/>
          <p:cNvSpPr txBox="1"/>
          <p:nvPr/>
        </p:nvSpPr>
        <p:spPr>
          <a:xfrm>
            <a:off x="6063793" y="2174800"/>
            <a:ext cx="268874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1100" b="1" dirty="0">
                <a:solidFill>
                  <a:srgbClr val="FF0000"/>
                </a:solidFill>
                <a:latin typeface="Rockwell" panose="02060603020205020403" pitchFamily="18" charset="0"/>
              </a:rPr>
              <a:t>Nouveau</a:t>
            </a:r>
            <a:r>
              <a:rPr lang="fr-FR" sz="1100" b="1" dirty="0">
                <a:solidFill>
                  <a:srgbClr val="1F497D"/>
                </a:solidFill>
                <a:latin typeface="Rockwell" panose="02060603020205020403" pitchFamily="18" charset="0"/>
              </a:rPr>
              <a:t> « Alimentation &amp; gaspillage » </a:t>
            </a:r>
          </a:p>
          <a:p>
            <a:pPr lvl="0"/>
            <a:r>
              <a:rPr lang="fr-FR" sz="1000" dirty="0">
                <a:solidFill>
                  <a:srgbClr val="000000"/>
                </a:solidFill>
                <a:ea typeface="Times New Roman"/>
                <a:cs typeface="Calibri"/>
              </a:rPr>
              <a:t>Mieux gérer et trier les déchets, limiter les emballages plastiques…alterner repas avec et sans viande ni poisson par séjour. </a:t>
            </a:r>
          </a:p>
        </p:txBody>
      </p:sp>
      <p:sp>
        <p:nvSpPr>
          <p:cNvPr id="45" name="ZoneTexte 44"/>
          <p:cNvSpPr txBox="1"/>
          <p:nvPr/>
        </p:nvSpPr>
        <p:spPr>
          <a:xfrm>
            <a:off x="6018640" y="3217195"/>
            <a:ext cx="26887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1100" b="1" dirty="0">
                <a:solidFill>
                  <a:srgbClr val="FF0000"/>
                </a:solidFill>
                <a:latin typeface="Rockwell" panose="02060603020205020403" pitchFamily="18" charset="0"/>
              </a:rPr>
              <a:t>Nouveau</a:t>
            </a:r>
            <a:r>
              <a:rPr lang="fr-FR" sz="1100" b="1" dirty="0">
                <a:solidFill>
                  <a:srgbClr val="1F497D"/>
                </a:solidFill>
                <a:latin typeface="Rockwell" panose="02060603020205020403" pitchFamily="18" charset="0"/>
              </a:rPr>
              <a:t> « Education &amp; empathie »</a:t>
            </a:r>
            <a:r>
              <a:rPr lang="fr-FR" sz="1100" dirty="0">
                <a:solidFill>
                  <a:prstClr val="black"/>
                </a:solidFill>
              </a:rPr>
              <a:t> </a:t>
            </a:r>
            <a:r>
              <a:rPr lang="fr-FR" sz="900" dirty="0">
                <a:solidFill>
                  <a:srgbClr val="000000"/>
                </a:solidFill>
                <a:ea typeface="Times New Roman"/>
                <a:cs typeface="Calibri"/>
              </a:rPr>
              <a:t>Développer des compétences psycho sociales . Expérimenter les liens qui existent entre notre bien-être et celui des autres. A</a:t>
            </a:r>
            <a:r>
              <a:rPr lang="fr-FR" sz="900" dirty="0">
                <a:solidFill>
                  <a:prstClr val="black"/>
                </a:solidFill>
              </a:rPr>
              <a:t>pprendre à écouter , à travailler en équipe, à être et agir collectivement…</a:t>
            </a:r>
            <a:endParaRPr lang="fr-FR" sz="1200" b="1" dirty="0">
              <a:solidFill>
                <a:srgbClr val="1F497D"/>
              </a:solidFill>
              <a:latin typeface="Rockwell" panose="02060603020205020403" pitchFamily="18" charset="0"/>
            </a:endParaRPr>
          </a:p>
        </p:txBody>
      </p:sp>
      <p:sp>
        <p:nvSpPr>
          <p:cNvPr id="46" name="ZoneTexte 45"/>
          <p:cNvSpPr txBox="1"/>
          <p:nvPr/>
        </p:nvSpPr>
        <p:spPr>
          <a:xfrm>
            <a:off x="6025838" y="1182234"/>
            <a:ext cx="2650569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1100" b="1" dirty="0" smtClean="0">
                <a:solidFill>
                  <a:srgbClr val="1F497D"/>
                </a:solidFill>
                <a:latin typeface="Rockwell" panose="02060603020205020403" pitchFamily="18" charset="0"/>
              </a:rPr>
              <a:t>«Education à l’</a:t>
            </a:r>
            <a:r>
              <a:rPr lang="fr-FR" sz="1100" b="1" dirty="0">
                <a:solidFill>
                  <a:srgbClr val="1F497D"/>
                </a:solidFill>
                <a:latin typeface="Rockwell" panose="02060603020205020403" pitchFamily="18" charset="0"/>
              </a:rPr>
              <a:t> </a:t>
            </a:r>
            <a:r>
              <a:rPr lang="fr-FR" sz="1100" b="1" dirty="0" smtClean="0">
                <a:solidFill>
                  <a:srgbClr val="1F497D"/>
                </a:solidFill>
                <a:latin typeface="Rockwell" panose="02060603020205020403" pitchFamily="18" charset="0"/>
              </a:rPr>
              <a:t>Environnement » </a:t>
            </a:r>
            <a:r>
              <a:rPr lang="fr-FR" sz="1000" dirty="0" smtClean="0">
                <a:solidFill>
                  <a:prstClr val="black"/>
                </a:solidFill>
              </a:rPr>
              <a:t>sur </a:t>
            </a:r>
            <a:r>
              <a:rPr lang="fr-FR" sz="1000" dirty="0">
                <a:solidFill>
                  <a:prstClr val="black"/>
                </a:solidFill>
              </a:rPr>
              <a:t>les impacts de nos attitudes et comportements, sur notre capacité à agir pour préserver notre planète et contribuer à l’objectif   «Demain 2030 »…</a:t>
            </a:r>
          </a:p>
        </p:txBody>
      </p:sp>
      <p:sp>
        <p:nvSpPr>
          <p:cNvPr id="47" name="ZoneTexte 46"/>
          <p:cNvSpPr txBox="1"/>
          <p:nvPr/>
        </p:nvSpPr>
        <p:spPr>
          <a:xfrm>
            <a:off x="6063793" y="5198744"/>
            <a:ext cx="26887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1100" b="1" dirty="0">
                <a:solidFill>
                  <a:srgbClr val="FF0000"/>
                </a:solidFill>
                <a:latin typeface="Rockwell" panose="02060603020205020403" pitchFamily="18" charset="0"/>
              </a:rPr>
              <a:t>Nouveau</a:t>
            </a:r>
            <a:r>
              <a:rPr lang="fr-FR" sz="1100" b="1" dirty="0">
                <a:solidFill>
                  <a:srgbClr val="1F497D"/>
                </a:solidFill>
                <a:latin typeface="Rockwell" panose="02060603020205020403" pitchFamily="18" charset="0"/>
              </a:rPr>
              <a:t> « La relation Homme &amp; Nature» </a:t>
            </a:r>
          </a:p>
          <a:p>
            <a:pPr lvl="0"/>
            <a:r>
              <a:rPr lang="fr-FR" sz="1000" dirty="0">
                <a:solidFill>
                  <a:srgbClr val="000000"/>
                </a:solidFill>
                <a:ea typeface="Times New Roman"/>
                <a:cs typeface="Calibri"/>
              </a:rPr>
              <a:t>Apprendre à écouter ses sensations, émotions corporelles pour découvrir autrement la nature et les êtres vivants</a:t>
            </a:r>
          </a:p>
        </p:txBody>
      </p:sp>
      <p:sp>
        <p:nvSpPr>
          <p:cNvPr id="61" name="ZoneTexte 60"/>
          <p:cNvSpPr txBox="1"/>
          <p:nvPr/>
        </p:nvSpPr>
        <p:spPr>
          <a:xfrm>
            <a:off x="5965122" y="116631"/>
            <a:ext cx="2844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1"/>
                </a:solidFill>
                <a:latin typeface="Rockwell" panose="02060603020205020403" pitchFamily="18" charset="0"/>
              </a:rPr>
              <a:t>Axes forts du séjour</a:t>
            </a:r>
            <a:endParaRPr lang="fr-FR" sz="1700" b="1" dirty="0">
              <a:solidFill>
                <a:schemeClr val="accent1"/>
              </a:solidFill>
              <a:latin typeface="Rockwell" panose="02060603020205020403" pitchFamily="18" charset="0"/>
            </a:endParaRPr>
          </a:p>
        </p:txBody>
      </p:sp>
      <p:pic>
        <p:nvPicPr>
          <p:cNvPr id="62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048" y="462879"/>
            <a:ext cx="504000" cy="50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970" y="475372"/>
            <a:ext cx="503302" cy="503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13117" y="466002"/>
            <a:ext cx="507600" cy="50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" name="Image 64" descr="Objectifs de développement durable | Crèdit Andorrà Financial Group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7" t="4717" r="7083" b="7530"/>
          <a:stretch/>
        </p:blipFill>
        <p:spPr bwMode="auto">
          <a:xfrm>
            <a:off x="6639972" y="430302"/>
            <a:ext cx="540000" cy="556137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66" name="Picture 1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972" y="464196"/>
            <a:ext cx="504000" cy="50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047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2023</TotalTime>
  <Words>384</Words>
  <Application>Microsoft Office PowerPoint</Application>
  <PresentationFormat>Affichage à l'écran (4:3)</PresentationFormat>
  <Paragraphs>188</Paragraphs>
  <Slides>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3" baseType="lpstr">
      <vt:lpstr>Thème Office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Aro5</dc:creator>
  <cp:lastModifiedBy>yann</cp:lastModifiedBy>
  <cp:revision>69</cp:revision>
  <cp:lastPrinted>2020-07-27T11:51:38Z</cp:lastPrinted>
  <dcterms:created xsi:type="dcterms:W3CDTF">2019-07-24T08:43:08Z</dcterms:created>
  <dcterms:modified xsi:type="dcterms:W3CDTF">2021-07-29T12:51:27Z</dcterms:modified>
</cp:coreProperties>
</file>