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D848"/>
    <a:srgbClr val="049F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1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282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64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856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23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1472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14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2256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87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744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456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534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B979F-ECF7-4063-ACEB-60EFE2925727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F431E-4EE2-42AE-B579-2B95ABDA4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237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3" y="44624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Centre « Les </a:t>
            </a:r>
            <a:r>
              <a:rPr lang="fr-FR" sz="2000" b="1" dirty="0" err="1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Buissonnets</a:t>
            </a:r>
            <a:r>
              <a:rPr lang="fr-FR" sz="2000" b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 » </a:t>
            </a:r>
            <a:r>
              <a:rPr lang="fr-FR" sz="1600" b="1" i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– </a:t>
            </a:r>
            <a:r>
              <a:rPr lang="fr-FR" sz="1600" b="1" i="1" dirty="0" smtClean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Saint-Georges-de-Didonne (17)</a:t>
            </a:r>
            <a:endParaRPr lang="fr-FR" sz="1600" b="1" i="1" dirty="0">
              <a:solidFill>
                <a:schemeClr val="tx2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28869" y="764704"/>
            <a:ext cx="5855299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50" i="1" dirty="0"/>
              <a:t>Les pieds dans l’eau, à 800 mètres des magnifiques falaises de </a:t>
            </a:r>
            <a:r>
              <a:rPr lang="fr-FR" sz="1050" i="1" dirty="0" err="1"/>
              <a:t>Suzac</a:t>
            </a:r>
            <a:r>
              <a:rPr lang="fr-FR" sz="1050" i="1" dirty="0"/>
              <a:t> qui surplombent </a:t>
            </a:r>
            <a:r>
              <a:rPr lang="fr-FR" sz="1050" i="1" dirty="0" smtClean="0"/>
              <a:t>l’estuaire </a:t>
            </a:r>
            <a:r>
              <a:rPr lang="fr-FR" sz="1050" i="1" dirty="0"/>
              <a:t>de la </a:t>
            </a:r>
            <a:r>
              <a:rPr lang="fr-FR" sz="1050" i="1" dirty="0" smtClean="0"/>
              <a:t>Gironde  (</a:t>
            </a:r>
            <a:r>
              <a:rPr lang="fr-FR" sz="1050" i="1" dirty="0"/>
              <a:t>le plus grand d’Europe</a:t>
            </a:r>
            <a:r>
              <a:rPr lang="fr-FR" sz="1050" i="1" dirty="0" smtClean="0"/>
              <a:t>)… venez </a:t>
            </a:r>
            <a:r>
              <a:rPr lang="fr-FR" sz="1050" i="1" dirty="0"/>
              <a:t>découvrir, la biodiversité et les activités économiques du </a:t>
            </a:r>
            <a:r>
              <a:rPr lang="fr-FR" sz="1050" i="1" dirty="0" smtClean="0"/>
              <a:t>littoral… </a:t>
            </a:r>
          </a:p>
          <a:p>
            <a:pPr algn="just"/>
            <a:r>
              <a:rPr lang="fr-FR" sz="1050" i="1" dirty="0" smtClean="0"/>
              <a:t>Explorer  au </a:t>
            </a:r>
            <a:r>
              <a:rPr lang="fr-FR" sz="1050" i="1" dirty="0"/>
              <a:t>rythme des marées, les paysages de la « côte de beauté », appréhender les différents espaces et les </a:t>
            </a:r>
            <a:r>
              <a:rPr lang="fr-FR" sz="1050" i="1" dirty="0" smtClean="0"/>
              <a:t>espèces qui </a:t>
            </a:r>
            <a:r>
              <a:rPr lang="fr-FR" sz="1050" i="1" dirty="0"/>
              <a:t>y cohabitent pour observer les richesses des écosystèmes étudiés. Un séjour riche pour appréhender </a:t>
            </a:r>
            <a:r>
              <a:rPr lang="fr-FR" sz="1050" i="1" dirty="0" smtClean="0"/>
              <a:t> autrement </a:t>
            </a:r>
            <a:r>
              <a:rPr lang="fr-FR" sz="1050" i="1" dirty="0"/>
              <a:t>la plage, l’estran rocheux, une forêt classée remarquable  et des falaises de calcaires surprenantes</a:t>
            </a:r>
            <a:r>
              <a:rPr lang="fr-FR" sz="1050" i="1" dirty="0" smtClean="0"/>
              <a:t>…</a:t>
            </a:r>
            <a:endParaRPr lang="fr-FR" sz="1600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810822"/>
              </p:ext>
            </p:extLst>
          </p:nvPr>
        </p:nvGraphicFramePr>
        <p:xfrm>
          <a:off x="275524" y="2276872"/>
          <a:ext cx="8616955" cy="4149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3391"/>
                <a:gridCol w="1723391"/>
                <a:gridCol w="1723391"/>
                <a:gridCol w="1723391"/>
                <a:gridCol w="1723391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1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2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3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</a:t>
                      </a:r>
                      <a:r>
                        <a:rPr lang="fr-FR" sz="1200" b="1" baseline="0" dirty="0" smtClean="0"/>
                        <a:t> 4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5</a:t>
                      </a:r>
                      <a:endParaRPr lang="fr-FR" sz="1200" b="1" dirty="0"/>
                    </a:p>
                  </a:txBody>
                  <a:tcPr anchor="ctr"/>
                </a:tc>
              </a:tr>
              <a:tr h="1477600"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Voyage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Jeu de découverte du centre </a:t>
                      </a: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cadre et les espaces de vie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règles de fonctionnement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vivre ensemble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Installation</a:t>
                      </a:r>
                    </a:p>
                    <a:p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monde caché  de la Forêt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Forêt classée remarquable</a:t>
                      </a:r>
                      <a:endParaRPr lang="fr-FR" sz="900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Approche sensorielle et ludique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Palette de couleurs 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Enquête sur les invertébrés de la litière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Rôles et importance du milieu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à pied</a:t>
                      </a:r>
                      <a:endParaRPr lang="fr-FR" sz="900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b="1" i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Oiseau, qui es-tu ?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Apprentissage </a:t>
                      </a: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et morphologie des oiseaux. </a:t>
                      </a:r>
                      <a:endParaRPr lang="fr-FR" sz="9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Les différents types de becs, pattes, corps et queues. </a:t>
                      </a:r>
                      <a:endParaRPr lang="fr-FR" sz="9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Création d’un oiseau-chimère. </a:t>
                      </a:r>
                      <a:endParaRPr lang="fr-FR" sz="9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Apprendre à reconnaître les oiseaux, </a:t>
                      </a:r>
                      <a:endParaRPr lang="fr-FR" sz="9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L’oiseau et son habitat. </a:t>
                      </a:r>
                      <a:endParaRPr lang="fr-FR" sz="900" i="1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900" i="1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900" b="1" i="1" dirty="0" smtClean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b="1" i="1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En</a:t>
                      </a:r>
                      <a:r>
                        <a:rPr lang="fr-FR" sz="900" b="1" i="1" baseline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classe</a:t>
                      </a:r>
                      <a:endParaRPr lang="fr-FR" sz="900" b="1" i="1" dirty="0" smtClean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Sentier côtier, falaise de </a:t>
                      </a:r>
                      <a:r>
                        <a:rPr lang="fr-FR" sz="9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Suzac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Site du Conservatoire du Littoral</a:t>
                      </a:r>
                      <a:endParaRPr lang="fr-FR" sz="900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Lecture de paysage L’estuaire de la Gironde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Carrelets et pêche traditionnelle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falaises et leurs multiples facettes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Nature au service de l’homme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Histoire du site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à pied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Rangement des valises 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Rallye des mers  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Restitution des acquis </a:t>
                      </a:r>
                      <a:endParaRPr lang="fr-FR" sz="900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Grand jeu de fin de séjour pour aborder de façon ludique :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les thèmes étudiés et leur importance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le vocabulaire, les notions-clefs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</a:t>
                      </a:r>
                      <a:r>
                        <a:rPr lang="fr-FR" sz="9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dernière plage</a:t>
                      </a:r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 centre</a:t>
                      </a:r>
                      <a:endParaRPr lang="fr-FR" sz="9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263624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Pique-nique</a:t>
                      </a:r>
                      <a:r>
                        <a:rPr lang="fr-FR" sz="1000" b="1" baseline="0" dirty="0" smtClean="0">
                          <a:solidFill>
                            <a:schemeClr val="tx2"/>
                          </a:solidFill>
                        </a:rPr>
                        <a:t> tiré du sac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</a:t>
                      </a:r>
                      <a:r>
                        <a:rPr lang="fr-FR" sz="1000" b="1" baseline="0" dirty="0" smtClean="0">
                          <a:solidFill>
                            <a:schemeClr val="tx2"/>
                          </a:solidFill>
                        </a:rPr>
                        <a:t>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</a:t>
                      </a:r>
                      <a:r>
                        <a:rPr lang="fr-FR" sz="1000" b="1" baseline="0" dirty="0" smtClean="0">
                          <a:solidFill>
                            <a:schemeClr val="tx2"/>
                          </a:solidFill>
                        </a:rPr>
                        <a:t>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1477600"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Plage et paysage du littoral </a:t>
                      </a: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Jouer, courir, regarder, s’oxygéner 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Lecture de paysage marin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 Vous avez dit biodiversité ? »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enjeux de la biodiversité</a:t>
                      </a:r>
                      <a:endParaRPr lang="fr-FR" sz="900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Importance pour l’équilibre de la planète et de l’homme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Quels enjeux et menaces ?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à pied</a:t>
                      </a:r>
                      <a:endParaRPr lang="fr-FR" sz="900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L’estran rocheux à marée basse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enjeux de la biodiversité</a:t>
                      </a:r>
                      <a:endParaRPr lang="fr-FR" sz="900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Lecture de paysage à marée basse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Observer et collecter quelques animaux d'un milieu sensible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Marées et chaîne alimentaire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à pied</a:t>
                      </a:r>
                      <a:endParaRPr lang="fr-FR" sz="900" b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Temps de classe + courrier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acquis du séjour</a:t>
                      </a:r>
                      <a:endParaRPr lang="fr-FR" sz="900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Retour en classe sur les principales découverte passés et à venir</a:t>
                      </a: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Restitution et questionnements</a:t>
                      </a: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Perceptions et ressentis corporels</a:t>
                      </a:r>
                    </a:p>
                    <a:p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 le centre et la plage</a:t>
                      </a:r>
                      <a:endParaRPr lang="fr-FR" sz="9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port de pêche de Royan 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Activité</a:t>
                      </a: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humaine</a:t>
                      </a:r>
                      <a:endParaRPr lang="fr-FR" sz="900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Sous forme d’enquête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principales installations portuaires</a:t>
                      </a:r>
                      <a:b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Chalutiers, fileyeurs et outils de pêche</a:t>
                      </a:r>
                      <a:b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pêche : une activité économique</a:t>
                      </a:r>
                    </a:p>
                    <a:p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en bus</a:t>
                      </a:r>
                      <a:endParaRPr lang="fr-FR" sz="9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village typique de Talmont 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Plus beau village de France</a:t>
                      </a:r>
                      <a:endParaRPr lang="fr-FR" sz="900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Rallye découverte par équipe sous forme d’enquêtes : histoire du village, son église, ses ruelles, lecture de paysage…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en bus et Retour</a:t>
                      </a:r>
                      <a:endParaRPr lang="fr-FR" sz="9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203516" y="1988840"/>
            <a:ext cx="5688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Exemple de séjour modulable </a:t>
            </a:r>
            <a:r>
              <a:rPr lang="fr-FR" sz="1400" dirty="0" smtClean="0"/>
              <a:t>– </a:t>
            </a:r>
            <a:r>
              <a:rPr lang="fr-FR" sz="1400" b="1" dirty="0" smtClean="0">
                <a:solidFill>
                  <a:srgbClr val="C00000"/>
                </a:solidFill>
              </a:rPr>
              <a:t>5 jours </a:t>
            </a:r>
            <a:r>
              <a:rPr lang="fr-FR" sz="1400" dirty="0" smtClean="0"/>
              <a:t>– </a:t>
            </a:r>
            <a:r>
              <a:rPr lang="fr-FR" sz="1400" i="1" dirty="0" smtClean="0"/>
              <a:t>Cycles 2, 3 &amp; collège</a:t>
            </a:r>
            <a:endParaRPr lang="fr-FR" sz="1400" i="1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381328"/>
            <a:ext cx="1045840" cy="502493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5148064" y="6473259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i="1" dirty="0" smtClean="0"/>
              <a:t>Association Régionale des Œuvres Educatives et de Vacances de l’Education Nationale</a:t>
            </a:r>
            <a:endParaRPr lang="fr-FR" sz="800" i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247516" y="6452934"/>
            <a:ext cx="43964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bg1">
                    <a:lumMod val="50000"/>
                  </a:schemeClr>
                </a:solidFill>
              </a:rPr>
              <a:t>06 72 27 60 51 // </a:t>
            </a:r>
            <a:r>
              <a:rPr lang="fr-FR" sz="1200" b="1" dirty="0" smtClean="0">
                <a:solidFill>
                  <a:schemeClr val="bg1">
                    <a:lumMod val="50000"/>
                  </a:schemeClr>
                </a:solidFill>
              </a:rPr>
              <a:t>ecole@aroeven-bordeaux.fr</a:t>
            </a:r>
            <a:endParaRPr lang="fr-FR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6306403" y="1412063"/>
            <a:ext cx="2730690" cy="87468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6364932" y="1376410"/>
            <a:ext cx="2486001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chemeClr val="accent1"/>
                </a:solidFill>
              </a:rPr>
              <a:t>Les + </a:t>
            </a:r>
          </a:p>
          <a:p>
            <a:r>
              <a:rPr lang="fr-FR" sz="1000" dirty="0" smtClean="0"/>
              <a:t>- Projet accompagné et personnalisé </a:t>
            </a:r>
          </a:p>
          <a:p>
            <a:r>
              <a:rPr lang="fr-FR" sz="1000" dirty="0" smtClean="0"/>
              <a:t>- Espace Enseignant / DSDEN en ligne  </a:t>
            </a:r>
          </a:p>
          <a:p>
            <a:r>
              <a:rPr lang="fr-FR" sz="1000" dirty="0" smtClean="0"/>
              <a:t>- Aide au montage du dossier administratif</a:t>
            </a:r>
          </a:p>
          <a:p>
            <a:r>
              <a:rPr lang="fr-FR" sz="1000" dirty="0" smtClean="0"/>
              <a:t>- Encadrement spécialisé environnement  </a:t>
            </a:r>
            <a:endParaRPr lang="fr-FR" sz="1000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6290826" y="160517"/>
            <a:ext cx="2730690" cy="116955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000" b="1" dirty="0" smtClean="0">
              <a:solidFill>
                <a:schemeClr val="accent1"/>
              </a:solidFill>
            </a:endParaRPr>
          </a:p>
          <a:p>
            <a:endParaRPr lang="fr-FR" sz="1000" b="1" dirty="0">
              <a:solidFill>
                <a:schemeClr val="accent1"/>
              </a:solidFill>
            </a:endParaRPr>
          </a:p>
          <a:p>
            <a:r>
              <a:rPr lang="fr-FR" sz="1100" b="1" dirty="0" smtClean="0"/>
              <a:t>pour </a:t>
            </a:r>
            <a:r>
              <a:rPr lang="fr-FR" sz="1100" b="1" dirty="0"/>
              <a:t>3 classes N° 178303  </a:t>
            </a:r>
          </a:p>
          <a:p>
            <a:endParaRPr lang="fr-FR" sz="1000" dirty="0">
              <a:solidFill>
                <a:schemeClr val="tx1"/>
              </a:solidFill>
            </a:endParaRPr>
          </a:p>
          <a:p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6367586" y="160518"/>
            <a:ext cx="2486001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rgbClr val="0070C0"/>
                </a:solidFill>
              </a:rPr>
              <a:t>Agrément Education Nationale : </a:t>
            </a:r>
            <a:r>
              <a:rPr lang="fr-FR" sz="1000" dirty="0"/>
              <a:t>délivré le </a:t>
            </a:r>
            <a:r>
              <a:rPr lang="fr-FR" sz="1000" dirty="0" smtClean="0"/>
              <a:t>12/12/2017 </a:t>
            </a:r>
            <a:r>
              <a:rPr lang="fr-FR" sz="1000" dirty="0"/>
              <a:t>-  4 classes - Dont 1 classe maternelle</a:t>
            </a:r>
          </a:p>
          <a:p>
            <a:r>
              <a:rPr lang="fr-FR" sz="1000" b="1" dirty="0">
                <a:solidFill>
                  <a:srgbClr val="0070C0"/>
                </a:solidFill>
              </a:rPr>
              <a:t>Capacité : </a:t>
            </a:r>
            <a:r>
              <a:rPr lang="fr-FR" sz="1000" dirty="0"/>
              <a:t>114</a:t>
            </a:r>
            <a:r>
              <a:rPr lang="fr-FR" sz="1000" b="1" dirty="0"/>
              <a:t> </a:t>
            </a:r>
            <a:r>
              <a:rPr lang="fr-FR" sz="1000" dirty="0"/>
              <a:t>places  </a:t>
            </a:r>
          </a:p>
          <a:p>
            <a:r>
              <a:rPr lang="fr-FR" sz="1000" b="1" dirty="0">
                <a:solidFill>
                  <a:srgbClr val="0070C0"/>
                </a:solidFill>
              </a:rPr>
              <a:t>Hébergement :</a:t>
            </a:r>
            <a:r>
              <a:rPr lang="fr-FR" sz="1000" dirty="0">
                <a:solidFill>
                  <a:srgbClr val="0070C0"/>
                </a:solidFill>
              </a:rPr>
              <a:t> </a:t>
            </a:r>
            <a:r>
              <a:rPr lang="fr-FR" sz="1000" dirty="0"/>
              <a:t>chambres de 2 à 8 lits </a:t>
            </a:r>
          </a:p>
          <a:p>
            <a:r>
              <a:rPr lang="fr-FR" sz="1000" dirty="0"/>
              <a:t>Sanitaires complets - dans les chambres</a:t>
            </a:r>
          </a:p>
          <a:p>
            <a:r>
              <a:rPr lang="fr-FR" sz="1000" b="1" dirty="0">
                <a:solidFill>
                  <a:srgbClr val="0070C0"/>
                </a:solidFill>
              </a:rPr>
              <a:t>Situation : </a:t>
            </a:r>
            <a:r>
              <a:rPr lang="fr-FR" sz="1000" dirty="0" smtClean="0"/>
              <a:t>accès direct à la plage</a:t>
            </a:r>
            <a:endParaRPr lang="fr-FR" sz="1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262574" y="428481"/>
            <a:ext cx="3456384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bg1"/>
                </a:solidFill>
                <a:latin typeface="Rockwell" panose="02060603020205020403" pitchFamily="18" charset="0"/>
              </a:rPr>
              <a:t>Classe – 100% Bord de </a:t>
            </a:r>
            <a:r>
              <a:rPr lang="fr-FR" sz="14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mer  </a:t>
            </a:r>
            <a:r>
              <a:rPr lang="fr-FR" sz="1200" b="1" dirty="0">
                <a:solidFill>
                  <a:schemeClr val="bg1"/>
                </a:solidFill>
                <a:latin typeface="Rockwell" panose="02060603020205020403" pitchFamily="18" charset="0"/>
              </a:rPr>
              <a:t>(sans bus)</a:t>
            </a:r>
            <a:endParaRPr lang="fr-FR" sz="12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à coins arrondis 12"/>
          <p:cNvSpPr/>
          <p:nvPr/>
        </p:nvSpPr>
        <p:spPr>
          <a:xfrm>
            <a:off x="196399" y="811096"/>
            <a:ext cx="5256584" cy="124975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28365" y="811096"/>
            <a:ext cx="4824536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tx2"/>
                </a:solidFill>
                <a:latin typeface="Rockwell" panose="02060603020205020403" pitchFamily="18" charset="0"/>
              </a:rPr>
              <a:t>Objectifs pédagogiques </a:t>
            </a:r>
            <a:r>
              <a:rPr lang="fr-FR" sz="16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du séjour :</a:t>
            </a:r>
          </a:p>
          <a:p>
            <a:r>
              <a:rPr lang="fr-FR" sz="1050" b="1" dirty="0" smtClean="0">
                <a:solidFill>
                  <a:schemeClr val="accent1"/>
                </a:solidFill>
              </a:rPr>
              <a:t>- Etudier </a:t>
            </a:r>
            <a:r>
              <a:rPr lang="fr-FR" sz="1050" b="1" dirty="0">
                <a:solidFill>
                  <a:schemeClr val="accent1"/>
                </a:solidFill>
              </a:rPr>
              <a:t>le bord de mer et le littoral : </a:t>
            </a:r>
            <a:r>
              <a:rPr lang="fr-FR" sz="1050" dirty="0"/>
              <a:t>marées, courants, flore et </a:t>
            </a:r>
            <a:r>
              <a:rPr lang="fr-FR" sz="1050" dirty="0" smtClean="0"/>
              <a:t>faune</a:t>
            </a:r>
            <a:endParaRPr lang="fr-FR" sz="1050" dirty="0"/>
          </a:p>
          <a:p>
            <a:r>
              <a:rPr lang="fr-FR" sz="1050" dirty="0" smtClean="0"/>
              <a:t>- Rencontrer </a:t>
            </a:r>
            <a:r>
              <a:rPr lang="fr-FR" sz="1050" dirty="0"/>
              <a:t>différents milieux : forêt, estran rocheux, plage et falaises</a:t>
            </a:r>
          </a:p>
          <a:p>
            <a:r>
              <a:rPr lang="fr-FR" sz="1050" dirty="0" smtClean="0"/>
              <a:t>- Aborder </a:t>
            </a:r>
            <a:r>
              <a:rPr lang="fr-FR" sz="1050" dirty="0"/>
              <a:t>les </a:t>
            </a:r>
            <a:r>
              <a:rPr lang="fr-FR" sz="1050" b="1" dirty="0">
                <a:solidFill>
                  <a:schemeClr val="accent1"/>
                </a:solidFill>
              </a:rPr>
              <a:t>activités économiques : </a:t>
            </a:r>
            <a:r>
              <a:rPr lang="fr-FR" sz="1050" dirty="0"/>
              <a:t>pêche, ostréiculture et tourisme.</a:t>
            </a:r>
          </a:p>
          <a:p>
            <a:r>
              <a:rPr lang="fr-FR" sz="1050" dirty="0" smtClean="0"/>
              <a:t>- Adopter </a:t>
            </a:r>
            <a:r>
              <a:rPr lang="fr-FR" sz="1050" dirty="0"/>
              <a:t>des </a:t>
            </a:r>
            <a:r>
              <a:rPr lang="fr-FR" sz="1050" b="1" dirty="0">
                <a:solidFill>
                  <a:schemeClr val="accent1"/>
                </a:solidFill>
              </a:rPr>
              <a:t>comportements respectueux </a:t>
            </a:r>
            <a:r>
              <a:rPr lang="fr-FR" sz="1050" dirty="0"/>
              <a:t>des milieux et de leur </a:t>
            </a:r>
            <a:r>
              <a:rPr lang="fr-FR" sz="1050" dirty="0" smtClean="0"/>
              <a:t>équilibre.</a:t>
            </a:r>
          </a:p>
          <a:p>
            <a:r>
              <a:rPr lang="fr-FR" sz="1050" dirty="0" smtClean="0"/>
              <a:t>- Encourager </a:t>
            </a:r>
            <a:r>
              <a:rPr lang="fr-FR" sz="1050" dirty="0"/>
              <a:t>à regarder, toucher, sentir, écouter, </a:t>
            </a:r>
            <a:r>
              <a:rPr lang="fr-FR" sz="1050" dirty="0" smtClean="0"/>
              <a:t>goûter…questionner</a:t>
            </a:r>
          </a:p>
          <a:p>
            <a:pPr lvl="0"/>
            <a:r>
              <a:rPr lang="fr-FR" sz="1000" dirty="0" smtClean="0">
                <a:ea typeface="Lucida Sans Unicode"/>
                <a:cs typeface="Arial"/>
              </a:rPr>
              <a:t>- </a:t>
            </a:r>
            <a:r>
              <a:rPr lang="fr-FR" sz="1050" dirty="0"/>
              <a:t>Faire l’expérience du Vivre Ensemble</a:t>
            </a:r>
          </a:p>
          <a:p>
            <a:pPr marL="171450" indent="-171450">
              <a:buFontTx/>
              <a:buChar char="-"/>
            </a:pPr>
            <a:endParaRPr lang="fr-FR" sz="1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222566" y="2169121"/>
            <a:ext cx="2731796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  <a:r>
              <a:rPr lang="fr-FR" sz="1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   Autres activités possibles : </a:t>
            </a:r>
            <a:endParaRPr lang="fr-FR" sz="14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78623" y="2812200"/>
            <a:ext cx="268874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Sorties terrain </a:t>
            </a:r>
            <a:endParaRPr lang="fr-FR" sz="1100" dirty="0">
              <a:solidFill>
                <a:schemeClr val="accent1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r>
              <a:rPr lang="fr-FR" sz="1000" dirty="0" smtClean="0"/>
              <a:t>Balade – Côte sauvage – C2-C3-C</a:t>
            </a:r>
          </a:p>
          <a:p>
            <a:r>
              <a:rPr lang="fr-FR" sz="1000" dirty="0" smtClean="0"/>
              <a:t>Estran </a:t>
            </a:r>
            <a:r>
              <a:rPr lang="fr-FR" sz="1000" dirty="0"/>
              <a:t>rocheux à marée basse – C2-C3-C</a:t>
            </a:r>
          </a:p>
          <a:p>
            <a:r>
              <a:rPr lang="fr-FR" sz="1000" dirty="0" err="1"/>
              <a:t>Land’Art</a:t>
            </a:r>
            <a:r>
              <a:rPr lang="fr-FR" sz="1000" dirty="0"/>
              <a:t> – C2-C3</a:t>
            </a:r>
          </a:p>
          <a:p>
            <a:r>
              <a:rPr lang="fr-FR" sz="1000" dirty="0"/>
              <a:t>Le monde caché de la forêt– C2-C3</a:t>
            </a:r>
          </a:p>
          <a:p>
            <a:r>
              <a:rPr lang="fr-FR" sz="1000" dirty="0"/>
              <a:t>Petites bêtes de la litière – C2-C3</a:t>
            </a:r>
          </a:p>
          <a:p>
            <a:r>
              <a:rPr lang="fr-FR" sz="1000" dirty="0"/>
              <a:t>Paysages et poissons de l’estuaire – C2-C3</a:t>
            </a:r>
          </a:p>
          <a:p>
            <a:r>
              <a:rPr lang="fr-FR" sz="1000" dirty="0" smtClean="0"/>
              <a:t>Plage au bout des doigts - C1</a:t>
            </a:r>
          </a:p>
          <a:p>
            <a:r>
              <a:rPr lang="fr-FR" sz="1000" dirty="0" smtClean="0"/>
              <a:t>Plage </a:t>
            </a:r>
            <a:r>
              <a:rPr lang="fr-FR" sz="1000" dirty="0"/>
              <a:t>et paysages de Saint Georges – C2-C3</a:t>
            </a:r>
          </a:p>
          <a:p>
            <a:r>
              <a:rPr lang="fr-FR" sz="1000" dirty="0" smtClean="0"/>
              <a:t>La nature émoi- C2 –C3</a:t>
            </a:r>
          </a:p>
          <a:p>
            <a:r>
              <a:rPr lang="fr-FR" sz="1000" dirty="0" smtClean="0"/>
              <a:t>Sentier </a:t>
            </a:r>
            <a:r>
              <a:rPr lang="fr-FR" sz="1000" dirty="0"/>
              <a:t>côtier et Falaises de </a:t>
            </a:r>
            <a:r>
              <a:rPr lang="fr-FR" sz="1000" dirty="0" err="1"/>
              <a:t>Suzac</a:t>
            </a:r>
            <a:r>
              <a:rPr lang="fr-FR" sz="1000" dirty="0"/>
              <a:t> – </a:t>
            </a:r>
            <a:r>
              <a:rPr lang="fr-FR" sz="1000" dirty="0" smtClean="0"/>
              <a:t>C2-C3</a:t>
            </a:r>
          </a:p>
          <a:p>
            <a:endParaRPr lang="fr-FR" sz="800" dirty="0" smtClean="0"/>
          </a:p>
          <a:p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Activités sportives</a:t>
            </a:r>
            <a:endParaRPr lang="fr-FR" sz="1100" dirty="0">
              <a:solidFill>
                <a:schemeClr val="accent1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r>
              <a:rPr lang="fr-FR" sz="1000" dirty="0"/>
              <a:t>Char à voile – C2-C3- C</a:t>
            </a:r>
          </a:p>
          <a:p>
            <a:r>
              <a:rPr lang="fr-FR" sz="1000" dirty="0"/>
              <a:t>Jeux coopératifs Basques –C2-C3-C</a:t>
            </a:r>
          </a:p>
          <a:p>
            <a:r>
              <a:rPr lang="fr-FR" sz="1000" dirty="0" smtClean="0"/>
              <a:t>Voile </a:t>
            </a:r>
            <a:r>
              <a:rPr lang="fr-FR" sz="1000" dirty="0"/>
              <a:t>– </a:t>
            </a:r>
            <a:r>
              <a:rPr lang="fr-FR" sz="1000" dirty="0" smtClean="0"/>
              <a:t>C3-C</a:t>
            </a:r>
            <a:endParaRPr lang="fr-FR" sz="1050" dirty="0"/>
          </a:p>
        </p:txBody>
      </p:sp>
      <p:sp>
        <p:nvSpPr>
          <p:cNvPr id="16" name="ZoneTexte 15"/>
          <p:cNvSpPr txBox="1"/>
          <p:nvPr/>
        </p:nvSpPr>
        <p:spPr>
          <a:xfrm>
            <a:off x="2856616" y="2927616"/>
            <a:ext cx="2867511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Vivre Ensemble</a:t>
            </a:r>
          </a:p>
          <a:p>
            <a:pPr lvl="0"/>
            <a:r>
              <a:rPr lang="fr-FR" sz="1000" dirty="0"/>
              <a:t>Agir maintenant pour demain - C3, C4Compréhension mutuelle - C3, C</a:t>
            </a:r>
          </a:p>
          <a:p>
            <a:pPr lvl="0"/>
            <a:r>
              <a:rPr lang="fr-FR" sz="1000" dirty="0"/>
              <a:t>Moi et mon groupe classe - C3, C</a:t>
            </a:r>
          </a:p>
          <a:p>
            <a:pPr lvl="0"/>
            <a:r>
              <a:rPr lang="fr-FR" sz="1000" dirty="0"/>
              <a:t>Temps boussole  - C3, C</a:t>
            </a:r>
          </a:p>
          <a:p>
            <a:endParaRPr lang="fr-FR" sz="600" b="1" dirty="0" smtClean="0">
              <a:solidFill>
                <a:schemeClr val="accent1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r>
              <a:rPr lang="fr-FR" sz="1100" b="1" dirty="0" smtClean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Temps </a:t>
            </a:r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de </a:t>
            </a:r>
            <a:r>
              <a:rPr lang="fr-FR" sz="1100" b="1" dirty="0" smtClean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classe/ Energie</a:t>
            </a:r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 </a:t>
            </a:r>
            <a:endParaRPr lang="fr-FR" sz="1100" b="1" dirty="0" smtClean="0">
              <a:solidFill>
                <a:schemeClr val="accent1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r>
              <a:rPr lang="fr-FR" sz="1000" dirty="0" smtClean="0"/>
              <a:t>Courants </a:t>
            </a:r>
            <a:r>
              <a:rPr lang="fr-FR" sz="1000" dirty="0"/>
              <a:t>marins – C2-C3</a:t>
            </a:r>
          </a:p>
          <a:p>
            <a:r>
              <a:rPr lang="fr-FR" sz="1000" dirty="0" smtClean="0"/>
              <a:t>Défis Hydraulique - Solaire - Eoliens </a:t>
            </a:r>
            <a:r>
              <a:rPr lang="fr-FR" sz="1000" dirty="0"/>
              <a:t>– C3</a:t>
            </a:r>
          </a:p>
          <a:p>
            <a:r>
              <a:rPr lang="fr-FR" sz="1000" dirty="0" smtClean="0"/>
              <a:t>Oiseau</a:t>
            </a:r>
            <a:r>
              <a:rPr lang="fr-FR" sz="1000" dirty="0"/>
              <a:t> : Qui es –tu ? – </a:t>
            </a:r>
            <a:r>
              <a:rPr lang="fr-FR" sz="1000" dirty="0" smtClean="0"/>
              <a:t>C1- C2-C3</a:t>
            </a:r>
            <a:endParaRPr lang="fr-FR" sz="1000" dirty="0"/>
          </a:p>
          <a:p>
            <a:r>
              <a:rPr lang="fr-FR" sz="1000" dirty="0" smtClean="0"/>
              <a:t>Ta ville de demain - C2-C3</a:t>
            </a:r>
            <a:endParaRPr lang="fr-FR" sz="1000" dirty="0"/>
          </a:p>
          <a:p>
            <a:r>
              <a:rPr lang="fr-FR" sz="1000" dirty="0" smtClean="0"/>
              <a:t>Vous </a:t>
            </a:r>
            <a:r>
              <a:rPr lang="fr-FR" sz="1000" dirty="0"/>
              <a:t>avez dit Biodiversité ? – C2-C3</a:t>
            </a:r>
          </a:p>
          <a:p>
            <a:endParaRPr lang="fr-FR" sz="600" b="1" dirty="0">
              <a:solidFill>
                <a:schemeClr val="accent1"/>
              </a:solidFill>
            </a:endParaRPr>
          </a:p>
          <a:p>
            <a:r>
              <a:rPr lang="fr-FR" sz="1100" b="1" dirty="0" smtClean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Sites – Activités humaines Patrimoine</a:t>
            </a:r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 </a:t>
            </a:r>
            <a:endParaRPr lang="fr-FR" sz="1000" dirty="0" smtClean="0"/>
          </a:p>
          <a:p>
            <a:r>
              <a:rPr lang="fr-FR" sz="1000" dirty="0" smtClean="0"/>
              <a:t>Corderie Royale – C3</a:t>
            </a:r>
          </a:p>
          <a:p>
            <a:r>
              <a:rPr lang="fr-FR" sz="1000" dirty="0" smtClean="0"/>
              <a:t>Port  </a:t>
            </a:r>
            <a:r>
              <a:rPr lang="fr-FR" sz="1000" dirty="0"/>
              <a:t>de pêche de Royan – C2-C3 – C</a:t>
            </a:r>
          </a:p>
          <a:p>
            <a:r>
              <a:rPr lang="fr-FR" sz="1000" dirty="0" smtClean="0"/>
              <a:t>Marais salants  - C3</a:t>
            </a:r>
          </a:p>
          <a:p>
            <a:r>
              <a:rPr lang="fr-FR" sz="1000" dirty="0" smtClean="0"/>
              <a:t>Village </a:t>
            </a:r>
            <a:r>
              <a:rPr lang="fr-FR" sz="1000" dirty="0"/>
              <a:t>typique et insolite de Talmont – </a:t>
            </a:r>
            <a:r>
              <a:rPr lang="fr-FR" sz="1000" dirty="0" smtClean="0"/>
              <a:t>C2-C3</a:t>
            </a:r>
            <a:endParaRPr lang="fr-FR" sz="1000" dirty="0"/>
          </a:p>
        </p:txBody>
      </p:sp>
      <p:sp>
        <p:nvSpPr>
          <p:cNvPr id="17" name="ZoneTexte 16"/>
          <p:cNvSpPr txBox="1"/>
          <p:nvPr/>
        </p:nvSpPr>
        <p:spPr>
          <a:xfrm>
            <a:off x="226570" y="2569840"/>
            <a:ext cx="35283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i="1" dirty="0" smtClean="0"/>
              <a:t>Cycle 1 : C1 - Cycle </a:t>
            </a:r>
            <a:r>
              <a:rPr lang="fr-FR" sz="900" b="1" i="1" dirty="0"/>
              <a:t>2 et 3 : C2-C3 - Collège : </a:t>
            </a:r>
            <a:r>
              <a:rPr lang="fr-FR" sz="900" b="1" i="1" dirty="0" smtClean="0"/>
              <a:t>C</a:t>
            </a:r>
            <a:endParaRPr lang="fr-FR" sz="900" dirty="0"/>
          </a:p>
        </p:txBody>
      </p:sp>
      <p:pic>
        <p:nvPicPr>
          <p:cNvPr id="1025" name="Image 10" descr="_MRE9160-BorderMaker"/>
          <p:cNvPicPr>
            <a:picLocks noChangeAspect="1" noChangeArrowheads="1"/>
          </p:cNvPicPr>
          <p:nvPr/>
        </p:nvPicPr>
        <p:blipFill>
          <a:blip r:embed="rId2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181" y="2154301"/>
            <a:ext cx="1140270" cy="741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Image 1" descr="\\Aroeven\classes_decouverte\1- PHOTOS\STRUCTURES\ST_GEORGES\SELECTION_SITE_INTERNET\IMGP4805.JPG"/>
          <p:cNvPicPr>
            <a:picLocks noChangeAspect="1" noChangeArrowheads="1"/>
          </p:cNvPicPr>
          <p:nvPr/>
        </p:nvPicPr>
        <p:blipFill>
          <a:blip r:embed="rId3" cstate="print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943" y="2148838"/>
            <a:ext cx="1121153" cy="752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ectangle à coins arrondis 32"/>
          <p:cNvSpPr/>
          <p:nvPr/>
        </p:nvSpPr>
        <p:spPr>
          <a:xfrm>
            <a:off x="226570" y="5465147"/>
            <a:ext cx="5616624" cy="1008112"/>
          </a:xfrm>
          <a:prstGeom prst="roundRect">
            <a:avLst/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323528" y="5430996"/>
            <a:ext cx="51125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Aux environs </a:t>
            </a:r>
          </a:p>
          <a:p>
            <a:r>
              <a:rPr lang="fr-FR" sz="1000" dirty="0"/>
              <a:t>Sentier des Douaniers de Vaux/Mer à la Grande côte</a:t>
            </a:r>
          </a:p>
          <a:p>
            <a:r>
              <a:rPr lang="fr-FR" sz="1000" dirty="0" smtClean="0"/>
              <a:t>Phare </a:t>
            </a:r>
            <a:r>
              <a:rPr lang="fr-FR" sz="1000" dirty="0"/>
              <a:t>de Cordouan et de la Courbe</a:t>
            </a:r>
          </a:p>
          <a:p>
            <a:r>
              <a:rPr lang="fr-FR" sz="1000" dirty="0" smtClean="0"/>
              <a:t>Aquarium de la Rochelle, Corderie Royale de Rochefort</a:t>
            </a:r>
          </a:p>
          <a:p>
            <a:r>
              <a:rPr lang="fr-FR" sz="1000" dirty="0" smtClean="0"/>
              <a:t>Citée de l’huîtres de Marennes Oléron, les marais  salants de l’île Madame ou l’île d’Oléron</a:t>
            </a:r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381328"/>
            <a:ext cx="1045840" cy="502493"/>
          </a:xfrm>
          <a:prstGeom prst="rect">
            <a:avLst/>
          </a:prstGeom>
        </p:spPr>
      </p:pic>
      <p:sp>
        <p:nvSpPr>
          <p:cNvPr id="34" name="ZoneTexte 33"/>
          <p:cNvSpPr txBox="1"/>
          <p:nvPr/>
        </p:nvSpPr>
        <p:spPr>
          <a:xfrm>
            <a:off x="5148064" y="6473259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i="1" dirty="0" smtClean="0"/>
              <a:t>Association Régionale des Œuvres Educatives et de Vacances de l’Education Nationale</a:t>
            </a:r>
            <a:endParaRPr lang="fr-FR" sz="800" i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247516" y="6452934"/>
            <a:ext cx="43964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smtClean="0">
                <a:solidFill>
                  <a:schemeClr val="bg1">
                    <a:lumMod val="50000"/>
                  </a:schemeClr>
                </a:solidFill>
              </a:rPr>
              <a:t>06 72 27 60 51 // </a:t>
            </a:r>
            <a:r>
              <a:rPr lang="fr-FR" sz="1200" b="1" dirty="0" smtClean="0">
                <a:solidFill>
                  <a:schemeClr val="bg1">
                    <a:lumMod val="50000"/>
                  </a:schemeClr>
                </a:solidFill>
              </a:rPr>
              <a:t>ecole@aroeven-bordeaux.fr</a:t>
            </a:r>
            <a:endParaRPr lang="fr-FR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262574" y="428481"/>
            <a:ext cx="3456384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bg1"/>
                </a:solidFill>
                <a:latin typeface="Rockwell" panose="02060603020205020403" pitchFamily="18" charset="0"/>
              </a:rPr>
              <a:t>Classe – 100% Bord de </a:t>
            </a:r>
            <a:r>
              <a:rPr lang="fr-FR" sz="14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mer  </a:t>
            </a:r>
            <a:r>
              <a:rPr lang="fr-FR" sz="1200" b="1" dirty="0">
                <a:solidFill>
                  <a:schemeClr val="bg1"/>
                </a:solidFill>
                <a:latin typeface="Rockwell" panose="02060603020205020403" pitchFamily="18" charset="0"/>
              </a:rPr>
              <a:t>(sans bus)</a:t>
            </a:r>
            <a:endParaRPr lang="fr-FR" sz="12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201913" y="62769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Centre « Les Buissonnets » </a:t>
            </a:r>
            <a:r>
              <a:rPr lang="fr-FR" sz="1600" b="1" i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– </a:t>
            </a:r>
            <a:r>
              <a:rPr lang="fr-FR" sz="1600" b="1" i="1" dirty="0" smtClean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Saint-Georges-de-Didonne </a:t>
            </a:r>
            <a:endParaRPr lang="fr-FR" sz="1600" b="1" i="1" dirty="0">
              <a:solidFill>
                <a:schemeClr val="tx2"/>
              </a:solidFill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6033496" y="3861048"/>
            <a:ext cx="268874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Cadre &amp; espace de vie collective » </a:t>
            </a:r>
          </a:p>
          <a:p>
            <a:pPr algn="ctr"/>
            <a:r>
              <a:rPr lang="fr-FR" sz="1100" dirty="0" smtClean="0"/>
              <a:t>Jeu de découverte du centre, des règles de vie, et place de chacun. </a:t>
            </a:r>
            <a:endParaRPr lang="fr-FR" sz="1000" dirty="0"/>
          </a:p>
        </p:txBody>
      </p:sp>
      <p:sp>
        <p:nvSpPr>
          <p:cNvPr id="49" name="ZoneTexte 48"/>
          <p:cNvSpPr txBox="1"/>
          <p:nvPr/>
        </p:nvSpPr>
        <p:spPr>
          <a:xfrm>
            <a:off x="5999405" y="2907729"/>
            <a:ext cx="2688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Rythme &amp; besoins » </a:t>
            </a:r>
          </a:p>
          <a:p>
            <a:pPr algn="ctr"/>
            <a:r>
              <a:rPr lang="fr-FR" sz="1200" dirty="0" smtClean="0"/>
              <a:t>Temps libre, temps calme nécessaires à l’enfant 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5918695" y="811096"/>
            <a:ext cx="2688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Environnement &amp; éco- citoyenneté » </a:t>
            </a:r>
          </a:p>
          <a:p>
            <a:pPr algn="ctr"/>
            <a:r>
              <a:rPr lang="fr-FR" sz="1200" dirty="0" smtClean="0"/>
              <a:t>1 animateur pédagogique par classe présent durant tout le séjour  </a:t>
            </a:r>
          </a:p>
        </p:txBody>
      </p:sp>
      <p:sp>
        <p:nvSpPr>
          <p:cNvPr id="51" name="Rectangle à coins arrondis 50"/>
          <p:cNvSpPr/>
          <p:nvPr/>
        </p:nvSpPr>
        <p:spPr>
          <a:xfrm>
            <a:off x="5974721" y="3797812"/>
            <a:ext cx="2772000" cy="90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à coins arrondis 51"/>
          <p:cNvSpPr/>
          <p:nvPr/>
        </p:nvSpPr>
        <p:spPr>
          <a:xfrm>
            <a:off x="5970099" y="1805835"/>
            <a:ext cx="2772000" cy="89651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à coins arrondis 52"/>
          <p:cNvSpPr/>
          <p:nvPr/>
        </p:nvSpPr>
        <p:spPr>
          <a:xfrm>
            <a:off x="5965123" y="2812200"/>
            <a:ext cx="2772000" cy="90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à coins arrondis 53"/>
          <p:cNvSpPr/>
          <p:nvPr/>
        </p:nvSpPr>
        <p:spPr>
          <a:xfrm>
            <a:off x="5971019" y="810433"/>
            <a:ext cx="2730690" cy="90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à coins arrondis 54"/>
          <p:cNvSpPr/>
          <p:nvPr/>
        </p:nvSpPr>
        <p:spPr>
          <a:xfrm>
            <a:off x="5999405" y="4804456"/>
            <a:ext cx="2772000" cy="100019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6033495" y="3861048"/>
            <a:ext cx="254616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Cadre &amp; espaces de vie  » </a:t>
            </a:r>
          </a:p>
          <a:p>
            <a:r>
              <a:rPr lang="fr-FR" sz="1000" dirty="0" smtClean="0"/>
              <a:t>S’approprier et apprendre à partager de nouveaux espaces, de nouvelles </a:t>
            </a:r>
            <a:r>
              <a:rPr lang="fr-FR" sz="1000" dirty="0"/>
              <a:t>règles </a:t>
            </a:r>
            <a:r>
              <a:rPr lang="fr-FR" sz="1000" dirty="0" smtClean="0"/>
              <a:t>de fonctionnement, </a:t>
            </a:r>
            <a:endParaRPr lang="fr-FR" sz="1000" dirty="0"/>
          </a:p>
          <a:p>
            <a:endParaRPr lang="fr-FR" sz="1000" dirty="0"/>
          </a:p>
        </p:txBody>
      </p:sp>
      <p:sp>
        <p:nvSpPr>
          <p:cNvPr id="57" name="ZoneTexte 56"/>
          <p:cNvSpPr txBox="1"/>
          <p:nvPr/>
        </p:nvSpPr>
        <p:spPr>
          <a:xfrm>
            <a:off x="5986097" y="1854259"/>
            <a:ext cx="268874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Alimentation » </a:t>
            </a:r>
          </a:p>
          <a:p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Réduire le gaspillage, mieux gérer et trier les déchets, limiter les emballages plastiques…alterner repas avec et sans 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viande ni poisson par séjour. 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5970099" y="2846701"/>
            <a:ext cx="2688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Soi et les Autres»</a:t>
            </a:r>
            <a:r>
              <a:rPr lang="fr-FR" sz="1200" dirty="0"/>
              <a:t> </a:t>
            </a:r>
            <a:r>
              <a:rPr lang="fr-FR" sz="900" dirty="0" smtClean="0">
                <a:solidFill>
                  <a:srgbClr val="000000"/>
                </a:solidFill>
                <a:ea typeface="Times New Roman"/>
                <a:cs typeface="Calibri"/>
              </a:rPr>
              <a:t>Expérimenter les </a:t>
            </a:r>
            <a:r>
              <a:rPr lang="fr-FR" sz="900" dirty="0">
                <a:solidFill>
                  <a:srgbClr val="000000"/>
                </a:solidFill>
                <a:ea typeface="Times New Roman"/>
                <a:cs typeface="Calibri"/>
              </a:rPr>
              <a:t>liens qui existent entre notre bien-être et celui des </a:t>
            </a:r>
            <a:r>
              <a:rPr lang="fr-FR" sz="900" dirty="0" smtClean="0">
                <a:solidFill>
                  <a:srgbClr val="000000"/>
                </a:solidFill>
                <a:ea typeface="Times New Roman"/>
                <a:cs typeface="Calibri"/>
              </a:rPr>
              <a:t>autres. A</a:t>
            </a:r>
            <a:r>
              <a:rPr lang="fr-FR" sz="900" dirty="0" smtClean="0"/>
              <a:t>pprendre </a:t>
            </a:r>
            <a:r>
              <a:rPr lang="fr-FR" sz="900" dirty="0"/>
              <a:t>à </a:t>
            </a:r>
            <a:r>
              <a:rPr lang="fr-FR" sz="900" dirty="0" smtClean="0"/>
              <a:t>écouter , à travailler </a:t>
            </a:r>
            <a:r>
              <a:rPr lang="fr-FR" sz="900" dirty="0"/>
              <a:t>en équipe, </a:t>
            </a:r>
            <a:r>
              <a:rPr lang="fr-FR" sz="900" dirty="0" smtClean="0"/>
              <a:t>à être et agir </a:t>
            </a:r>
            <a:r>
              <a:rPr lang="fr-FR" sz="900" dirty="0"/>
              <a:t>collectivement pour </a:t>
            </a:r>
            <a:r>
              <a:rPr lang="fr-FR" sz="900" dirty="0" smtClean="0"/>
              <a:t>le Vivre Ensemble…</a:t>
            </a:r>
            <a:endParaRPr lang="fr-FR" sz="1200" b="1" dirty="0" smtClean="0">
              <a:solidFill>
                <a:schemeClr val="tx2"/>
              </a:solidFill>
              <a:latin typeface="Rockwell" panose="02060603020205020403" pitchFamily="18" charset="0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5999405" y="764929"/>
            <a:ext cx="26505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Environnement &amp; éco- citoyenneté » </a:t>
            </a:r>
          </a:p>
          <a:p>
            <a:r>
              <a:rPr lang="fr-FR" sz="1000" dirty="0" smtClean="0"/>
              <a:t>Développer sa capacité à  mieux comprendre les  enjeux liés à l’équilibre Homme – Nature. Agir pour préserver notre patrimoine naturel…</a:t>
            </a:r>
            <a:endParaRPr lang="fr-FR" sz="1000" dirty="0"/>
          </a:p>
        </p:txBody>
      </p:sp>
      <p:sp>
        <p:nvSpPr>
          <p:cNvPr id="60" name="ZoneTexte 59"/>
          <p:cNvSpPr txBox="1"/>
          <p:nvPr/>
        </p:nvSpPr>
        <p:spPr>
          <a:xfrm>
            <a:off x="6033496" y="4881322"/>
            <a:ext cx="2688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Corps et relation sensible avec la nature » </a:t>
            </a:r>
          </a:p>
          <a:p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Recréer du lien par les sensations, les perceptions 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corporelles vécues dans la </a:t>
            </a:r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nature. Se poser, se centrer, ressentir autrement...</a:t>
            </a:r>
            <a:endParaRPr lang="fr-FR" sz="1000" dirty="0">
              <a:solidFill>
                <a:srgbClr val="000000"/>
              </a:solidFill>
              <a:ea typeface="Times New Roman"/>
              <a:cs typeface="Calibri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5965122" y="116631"/>
            <a:ext cx="2844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/>
                </a:solidFill>
                <a:latin typeface="Rockwell" panose="02060603020205020403" pitchFamily="18" charset="0"/>
              </a:rPr>
              <a:t>Des axes forts au service de votre pro</a:t>
            </a:r>
            <a:r>
              <a:rPr lang="fr-FR" sz="1700" b="1" dirty="0" smtClean="0">
                <a:solidFill>
                  <a:schemeClr val="accent1"/>
                </a:solidFill>
                <a:latin typeface="Rockwell" panose="02060603020205020403" pitchFamily="18" charset="0"/>
              </a:rPr>
              <a:t>jet</a:t>
            </a:r>
            <a:endParaRPr lang="fr-FR" sz="1700" b="1" dirty="0">
              <a:solidFill>
                <a:schemeClr val="accent1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47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2023</TotalTime>
  <Words>388</Words>
  <Application>Microsoft Office PowerPoint</Application>
  <PresentationFormat>Affichage à l'écran (4:3)</PresentationFormat>
  <Paragraphs>195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Aro5</dc:creator>
  <cp:lastModifiedBy>classes</cp:lastModifiedBy>
  <cp:revision>67</cp:revision>
  <cp:lastPrinted>2020-07-27T11:51:38Z</cp:lastPrinted>
  <dcterms:created xsi:type="dcterms:W3CDTF">2019-07-24T08:43:08Z</dcterms:created>
  <dcterms:modified xsi:type="dcterms:W3CDTF">2021-05-25T10:28:10Z</dcterms:modified>
</cp:coreProperties>
</file>