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DDF"/>
    <a:srgbClr val="CAD848"/>
    <a:srgbClr val="049F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</a:t>
            </a:r>
            <a:r>
              <a:rPr lang="fr-FR" sz="2000" b="1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Les </a:t>
            </a:r>
            <a:r>
              <a:rPr lang="fr-FR" sz="2000" b="1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Bonnes </a:t>
            </a:r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Vacances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La Teste de Buch (33)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7516" y="456927"/>
            <a:ext cx="494454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Séjour Croisé – Même école – 100% bassin d’Arcachon 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4524" y="803283"/>
            <a:ext cx="585529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Un séjour en bord de mer pour s’immerger dans un milieu naturel à forte identité : le Bassin d’Arcachon.</a:t>
            </a:r>
          </a:p>
          <a:p>
            <a:r>
              <a:rPr lang="fr-FR" sz="1050" i="1" dirty="0"/>
              <a:t>Cinq jours (ou moins) pour étudier le littoral, la forêt, les zones humides et les métiers des hommes qui vivent </a:t>
            </a:r>
          </a:p>
          <a:p>
            <a:r>
              <a:rPr lang="fr-FR" sz="1050" i="1" dirty="0"/>
              <a:t>de l’océan. Bref, découvrir au rythme des marées les animaux de l’estran, comprendre la formation des </a:t>
            </a:r>
          </a:p>
          <a:p>
            <a:r>
              <a:rPr lang="fr-FR" sz="1050" i="1" dirty="0"/>
              <a:t>dunes, explorer la forêt des Landes Girondines ou encore aborder chalutiers et fileyeurs d’un port de pêche…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8743227"/>
              </p:ext>
            </p:extLst>
          </p:nvPr>
        </p:nvGraphicFramePr>
        <p:xfrm>
          <a:off x="179513" y="2230122"/>
          <a:ext cx="8601670" cy="4117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334"/>
                <a:gridCol w="1720334"/>
                <a:gridCol w="1671899"/>
                <a:gridCol w="1768769"/>
                <a:gridCol w="1720334"/>
              </a:tblGrid>
              <a:tr h="325051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3- 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729811">
                <a:tc rowSpan="2"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de découverte du centre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cadre et les espaces de vie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règles de vie collective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vivre ensemble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Port de pêche d’Arcachon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humaine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Les principales installations portuaires</a:t>
                      </a:r>
                      <a:b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</a:b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Chalutiers, fileyeurs et outils de pêche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La pêche : une activité économique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Rangement des valises </a:t>
                      </a:r>
                      <a:r>
                        <a:rPr lang="fr-FR" sz="9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Huîtres et ostréiculture du Bassin </a:t>
                      </a:r>
                    </a:p>
                    <a:p>
                      <a:endParaRPr lang="fr-FR" sz="900" b="1" i="1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  de séjour groupe 1</a:t>
                      </a:r>
                      <a:endParaRPr lang="fr-FR" sz="900" b="1" i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Port de pêche d’Arcachon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humaine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105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Ou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Dune du </a:t>
                      </a:r>
                      <a:r>
                        <a:rPr lang="fr-FR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Pyla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, un milieu fragile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Espaces Naturels Sensibles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</a:t>
                      </a:r>
                      <a:r>
                        <a:rPr lang="fr-FR" sz="900" i="1" dirty="0" err="1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Pyla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, un site classé et protégé Érosion marine et éolienne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formation de la dune</a:t>
                      </a:r>
                      <a:b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</a:br>
                      <a:endParaRPr lang="fr-FR" sz="900" i="1" dirty="0" smtClean="0"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Rangement des valises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Huîtres et ostréiculture du Bassin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Un port ostréicole typique et ses bateaux.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L’ostréiculteur, son métier, ses outils, sa cabane. Les étapes de la vie de l’huître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2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Parc ornithologique du </a:t>
                      </a:r>
                      <a:r>
                        <a:rPr lang="fr-FR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Teich</a:t>
                      </a:r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Visite libre - Sans animateur pédagogique Aroéven</a:t>
                      </a: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9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Début séjour groupe 2</a:t>
                      </a:r>
                      <a:endParaRPr lang="fr-FR" sz="900" b="1" i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BFCD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702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6438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et paysage du littoral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Jouer, courir, s’oxygéner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marin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Ecoute des paysages sonores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6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L’estran à marée basse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à marée basse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Observer et collecter quelques animaux d'un milieu sensible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Marées et chaîne alimentaire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Parc ornithologique du </a:t>
                      </a:r>
                      <a:r>
                        <a:rPr lang="fr-FR" sz="900" b="1" dirty="0" err="1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Teich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Visite libre - Sans animateur pédagogique Aroéven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 séjour Groupe 1 </a:t>
                      </a: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500" b="1" i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L’estran à marée basse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à marée basse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Observer et collecter quelques animaux d'un milieu sensible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Marées et chaîne alimentaire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700" i="1" dirty="0" smtClean="0">
                        <a:effectLst/>
                        <a:latin typeface="+mn-lt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Rallye des mers </a:t>
                      </a: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Phase de restitution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Grand jeu de fin de  :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les thèmes étudiés et leur importance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gestes et comportements respectueux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le vocabulaire, les notions-clefs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dernière plage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Retour en bus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77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et paysage du littoral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Immersion sensorielle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Jouer, courir, s’oxygéner.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marin. Ecoute des paysages sonores.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Début séjour groupe 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47516" y="1849404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200" b="1" dirty="0" smtClean="0">
                <a:solidFill>
                  <a:srgbClr val="C00000"/>
                </a:solidFill>
              </a:rPr>
              <a:t>2,5 jours par séjour</a:t>
            </a:r>
            <a:r>
              <a:rPr lang="fr-FR" sz="1200" dirty="0" smtClean="0"/>
              <a:t>– </a:t>
            </a:r>
            <a:r>
              <a:rPr lang="fr-FR" sz="1200" i="1" dirty="0" smtClean="0"/>
              <a:t>Cycles 2, 3 &amp; collège</a:t>
            </a:r>
            <a:endParaRPr lang="fr-FR" sz="120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192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6084169" y="1412063"/>
            <a:ext cx="2730690" cy="74511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277491" y="1376410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70C0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084169" y="179928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277491" y="172746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</a:t>
            </a:r>
            <a:r>
              <a:rPr lang="fr-FR" sz="1000" dirty="0">
                <a:solidFill>
                  <a:srgbClr val="0070C0"/>
                </a:solidFill>
              </a:rPr>
              <a:t> </a:t>
            </a:r>
            <a:r>
              <a:rPr lang="fr-FR" sz="1000" b="1" dirty="0">
                <a:solidFill>
                  <a:srgbClr val="0070C0"/>
                </a:solidFill>
              </a:rPr>
              <a:t>Education Nationale</a:t>
            </a:r>
            <a:r>
              <a:rPr lang="fr-FR" sz="1000" dirty="0">
                <a:solidFill>
                  <a:srgbClr val="0070C0"/>
                </a:solidFill>
              </a:rPr>
              <a:t> : </a:t>
            </a:r>
            <a:r>
              <a:rPr lang="fr-FR" sz="1000" dirty="0"/>
              <a:t>délivré le 26/03/2018 </a:t>
            </a:r>
            <a:r>
              <a:rPr lang="fr-FR" sz="1000" dirty="0" smtClean="0"/>
              <a:t> - 3 </a:t>
            </a:r>
            <a:r>
              <a:rPr lang="fr-FR" sz="1000" dirty="0"/>
              <a:t>classes dont 30 </a:t>
            </a:r>
            <a:r>
              <a:rPr lang="fr-FR" sz="1000" dirty="0" smtClean="0"/>
              <a:t> - Grandes section</a:t>
            </a:r>
            <a:endParaRPr lang="fr-FR" sz="1000" dirty="0"/>
          </a:p>
          <a:p>
            <a:r>
              <a:rPr lang="fr-FR" sz="1000" b="1" dirty="0" smtClean="0">
                <a:solidFill>
                  <a:srgbClr val="0070C0"/>
                </a:solidFill>
              </a:rPr>
              <a:t>Capacité</a:t>
            </a:r>
            <a:r>
              <a:rPr lang="fr-FR" sz="1000" b="1" dirty="0">
                <a:solidFill>
                  <a:srgbClr val="0070C0"/>
                </a:solidFill>
              </a:rPr>
              <a:t> : </a:t>
            </a:r>
            <a:r>
              <a:rPr lang="fr-FR" sz="1000" dirty="0"/>
              <a:t>100</a:t>
            </a:r>
            <a:r>
              <a:rPr lang="fr-FR" sz="1000" b="1" dirty="0"/>
              <a:t> </a:t>
            </a:r>
            <a:r>
              <a:rPr lang="fr-FR" sz="1000" dirty="0"/>
              <a:t>lits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Hébergement : </a:t>
            </a:r>
            <a:r>
              <a:rPr lang="fr-FR" sz="1000" b="1" dirty="0" smtClean="0">
                <a:solidFill>
                  <a:srgbClr val="0070C0"/>
                </a:solidFill>
              </a:rPr>
              <a:t> </a:t>
            </a:r>
            <a:r>
              <a:rPr lang="fr-FR" sz="1000" dirty="0" smtClean="0"/>
              <a:t>2</a:t>
            </a:r>
            <a:r>
              <a:rPr lang="fr-FR" sz="1000" dirty="0"/>
              <a:t>, 4, 7  à 8 lits simples </a:t>
            </a:r>
          </a:p>
          <a:p>
            <a:r>
              <a:rPr lang="fr-FR" sz="1000" dirty="0" smtClean="0"/>
              <a:t>1 </a:t>
            </a:r>
            <a:r>
              <a:rPr lang="fr-FR" sz="1000" dirty="0"/>
              <a:t>pavillon avec sanitaires complets - dans les </a:t>
            </a:r>
            <a:r>
              <a:rPr lang="fr-FR" sz="1000" dirty="0" smtClean="0"/>
              <a:t>chambres</a:t>
            </a:r>
            <a:endParaRPr lang="fr-FR" sz="1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512" y="6350147"/>
            <a:ext cx="4216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114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du séjour :</a:t>
            </a:r>
          </a:p>
          <a:p>
            <a:r>
              <a:rPr lang="fr-FR" sz="1050" dirty="0" smtClean="0"/>
              <a:t>- Découvrir </a:t>
            </a:r>
            <a:r>
              <a:rPr lang="fr-FR" sz="1050" dirty="0"/>
              <a:t>les richesses du </a:t>
            </a:r>
            <a:r>
              <a:rPr lang="fr-FR" sz="1050" b="1" dirty="0">
                <a:solidFill>
                  <a:schemeClr val="accent1">
                    <a:lumMod val="50000"/>
                  </a:schemeClr>
                </a:solidFill>
              </a:rPr>
              <a:t>patrimoine naturel et touristique </a:t>
            </a:r>
            <a:r>
              <a:rPr lang="fr-FR" sz="1050" dirty="0"/>
              <a:t>du Bassin d'Arcachon </a:t>
            </a:r>
            <a:r>
              <a:rPr lang="fr-FR" sz="1050" dirty="0" smtClean="0"/>
              <a:t> et </a:t>
            </a:r>
            <a:r>
              <a:rPr lang="fr-FR" sz="1050" dirty="0"/>
              <a:t>les </a:t>
            </a:r>
            <a:r>
              <a:rPr lang="fr-FR" sz="1050" b="1" dirty="0">
                <a:solidFill>
                  <a:schemeClr val="accent1">
                    <a:lumMod val="50000"/>
                  </a:schemeClr>
                </a:solidFill>
              </a:rPr>
              <a:t>principales activités humaines</a:t>
            </a:r>
            <a:r>
              <a:rPr lang="fr-FR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1050" dirty="0"/>
              <a:t>liées à la mer</a:t>
            </a:r>
          </a:p>
          <a:p>
            <a:r>
              <a:rPr lang="fr-FR" sz="1050" dirty="0" smtClean="0"/>
              <a:t>- Aborder </a:t>
            </a:r>
            <a:r>
              <a:rPr lang="fr-FR" sz="1050" dirty="0"/>
              <a:t>la notion de préservation et de fragilité du littoral Aquitain</a:t>
            </a:r>
          </a:p>
          <a:p>
            <a:r>
              <a:rPr lang="fr-FR" sz="1050" dirty="0" smtClean="0"/>
              <a:t>- Prendre </a:t>
            </a:r>
            <a:r>
              <a:rPr lang="fr-FR" sz="1050" dirty="0"/>
              <a:t>conscience de la</a:t>
            </a:r>
            <a:r>
              <a:rPr lang="fr-FR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1050" b="1" dirty="0">
                <a:solidFill>
                  <a:schemeClr val="accent1">
                    <a:lumMod val="50000"/>
                  </a:schemeClr>
                </a:solidFill>
              </a:rPr>
              <a:t>nécessité de la protection</a:t>
            </a:r>
            <a:r>
              <a:rPr lang="fr-FR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1050" dirty="0"/>
              <a:t>des espèces dans leur milieu.</a:t>
            </a:r>
          </a:p>
          <a:p>
            <a:r>
              <a:rPr lang="fr-FR" sz="1050" b="1" dirty="0" smtClean="0"/>
              <a:t>- </a:t>
            </a:r>
            <a:r>
              <a:rPr lang="fr-FR" sz="1050" b="1" dirty="0" smtClean="0">
                <a:solidFill>
                  <a:schemeClr val="accent1">
                    <a:lumMod val="50000"/>
                  </a:schemeClr>
                </a:solidFill>
              </a:rPr>
              <a:t>Encourager </a:t>
            </a:r>
            <a:r>
              <a:rPr lang="fr-FR" sz="1050" b="1" dirty="0">
                <a:solidFill>
                  <a:schemeClr val="accent1">
                    <a:lumMod val="50000"/>
                  </a:schemeClr>
                </a:solidFill>
              </a:rPr>
              <a:t>à regarder, toucher, sentir, écouter, goûter…questionner</a:t>
            </a:r>
          </a:p>
          <a:p>
            <a:r>
              <a:rPr lang="fr-FR" sz="1050" b="1" dirty="0"/>
              <a:t> </a:t>
            </a:r>
            <a:endParaRPr lang="fr-FR" sz="1050" dirty="0"/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29372" y="2815226"/>
            <a:ext cx="268874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</a:p>
          <a:p>
            <a:r>
              <a:rPr lang="fr-FR" sz="1000" dirty="0"/>
              <a:t>Balade ornithologique - C3</a:t>
            </a:r>
          </a:p>
          <a:p>
            <a:r>
              <a:rPr lang="fr-FR" sz="1000" dirty="0"/>
              <a:t>Estran à marée basse – C2-C3-C</a:t>
            </a:r>
          </a:p>
          <a:p>
            <a:r>
              <a:rPr lang="fr-FR" sz="1000" dirty="0" err="1"/>
              <a:t>Land’Art</a:t>
            </a:r>
            <a:r>
              <a:rPr lang="fr-FR" sz="1000" dirty="0"/>
              <a:t> – C2-C3</a:t>
            </a:r>
          </a:p>
          <a:p>
            <a:r>
              <a:rPr lang="fr-FR" sz="1000" dirty="0"/>
              <a:t>Le monde caché de la forêt– C2-C3</a:t>
            </a:r>
          </a:p>
          <a:p>
            <a:r>
              <a:rPr lang="fr-FR" sz="1000" dirty="0"/>
              <a:t>Menaces et pollution des mers – C2-C3</a:t>
            </a:r>
          </a:p>
          <a:p>
            <a:r>
              <a:rPr lang="fr-FR" sz="1000" dirty="0"/>
              <a:t>Petites bêtes de la litière– C2-C3</a:t>
            </a:r>
          </a:p>
          <a:p>
            <a:r>
              <a:rPr lang="fr-FR" sz="1000" dirty="0"/>
              <a:t>Plage au bout des doigts – C1</a:t>
            </a:r>
          </a:p>
          <a:p>
            <a:r>
              <a:rPr lang="fr-FR" sz="1000" dirty="0"/>
              <a:t>P’tit carnet  de l’explorateur – C2-C3</a:t>
            </a:r>
          </a:p>
          <a:p>
            <a:r>
              <a:rPr lang="fr-FR" sz="1000" dirty="0"/>
              <a:t>Prés-cachés de La Teste– C2-C3</a:t>
            </a:r>
          </a:p>
          <a:p>
            <a:r>
              <a:rPr lang="fr-FR" sz="1100" b="1" dirty="0"/>
              <a:t> </a:t>
            </a:r>
            <a:endParaRPr lang="fr-FR" sz="1100" dirty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humaines </a:t>
            </a:r>
          </a:p>
          <a:p>
            <a:r>
              <a:rPr lang="fr-FR" sz="1000" dirty="0">
                <a:latin typeface="+mj-lt"/>
              </a:rPr>
              <a:t>Chalut les enfants ! – C2-C3</a:t>
            </a:r>
          </a:p>
          <a:p>
            <a:r>
              <a:rPr lang="fr-FR" sz="1000" dirty="0" smtClean="0">
                <a:latin typeface="+mj-lt"/>
              </a:rPr>
              <a:t>Huitres et  ostréiculteurs – C2-C3-C</a:t>
            </a: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sportives</a:t>
            </a:r>
          </a:p>
          <a:p>
            <a:r>
              <a:rPr lang="fr-FR" sz="1000" dirty="0"/>
              <a:t>Jeux coopératifs– C2-C3-C</a:t>
            </a:r>
          </a:p>
          <a:p>
            <a:r>
              <a:rPr lang="fr-FR" sz="1000" dirty="0"/>
              <a:t>Voile - C3-C</a:t>
            </a:r>
            <a:endParaRPr lang="fr-FR" sz="1000" b="1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endParaRPr lang="fr-FR" sz="1000" dirty="0">
              <a:latin typeface="+mj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Vivre Ensemble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Agir maintenant pour demain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Compréhension mutuelle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Moi et mon groupe classe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Temps boussole  - C3, C</a:t>
            </a:r>
          </a:p>
          <a:p>
            <a:endParaRPr lang="fr-FR" sz="11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Temps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de </a:t>
            </a:r>
            <a:r>
              <a:rPr lang="fr-FR" sz="1100" b="1" dirty="0" err="1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classe</a:t>
            </a:r>
            <a:r>
              <a:rPr lang="fr-FR" sz="1000" dirty="0" err="1" smtClean="0"/>
              <a:t>Courants</a:t>
            </a:r>
            <a:r>
              <a:rPr lang="fr-FR" sz="1000" dirty="0" smtClean="0"/>
              <a:t> </a:t>
            </a:r>
            <a:r>
              <a:rPr lang="fr-FR" sz="1000" dirty="0"/>
              <a:t>marins – C2-C3</a:t>
            </a:r>
          </a:p>
          <a:p>
            <a:r>
              <a:rPr lang="fr-FR" sz="1000" dirty="0" smtClean="0"/>
              <a:t>Oiseau</a:t>
            </a:r>
            <a:r>
              <a:rPr lang="fr-FR" sz="1000" dirty="0"/>
              <a:t> : Qui es –tu ? – </a:t>
            </a:r>
            <a:r>
              <a:rPr lang="fr-FR" sz="1000" dirty="0" smtClean="0"/>
              <a:t>C1- C2-C3</a:t>
            </a:r>
            <a:endParaRPr lang="fr-FR" sz="1000" dirty="0"/>
          </a:p>
          <a:p>
            <a:r>
              <a:rPr lang="fr-FR" sz="1000" dirty="0" smtClean="0"/>
              <a:t>Phénomènes de marées – C3</a:t>
            </a:r>
          </a:p>
          <a:p>
            <a:r>
              <a:rPr lang="fr-FR" sz="1000" dirty="0" smtClean="0"/>
              <a:t>Vous </a:t>
            </a:r>
            <a:r>
              <a:rPr lang="fr-FR" sz="1000" dirty="0"/>
              <a:t>avez dit Biodiversité ? – C2-C3</a:t>
            </a:r>
          </a:p>
          <a:p>
            <a:endParaRPr lang="fr-FR" sz="1200" b="1" dirty="0">
              <a:solidFill>
                <a:schemeClr val="accent1"/>
              </a:solidFill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Sites – Activités humaines Patrimoine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  <a:endParaRPr lang="fr-FR" sz="1000" dirty="0" smtClean="0"/>
          </a:p>
          <a:p>
            <a:r>
              <a:rPr lang="fr-FR" sz="1000" dirty="0"/>
              <a:t>La dune du Pilat, un milieu fragile – C2-C3-C</a:t>
            </a:r>
          </a:p>
          <a:p>
            <a:r>
              <a:rPr lang="fr-FR" sz="1000" dirty="0"/>
              <a:t>Le Phare du Cap-Ferret – C2-C3-C</a:t>
            </a:r>
          </a:p>
          <a:p>
            <a:r>
              <a:rPr lang="fr-FR" sz="1000" dirty="0"/>
              <a:t>Le parc </a:t>
            </a:r>
            <a:r>
              <a:rPr lang="fr-FR" sz="1000" dirty="0" smtClean="0"/>
              <a:t>ornithologique </a:t>
            </a:r>
            <a:r>
              <a:rPr lang="fr-FR" sz="1000" dirty="0"/>
              <a:t>du </a:t>
            </a:r>
            <a:r>
              <a:rPr lang="fr-FR" sz="1000" dirty="0" err="1"/>
              <a:t>Teich</a:t>
            </a:r>
            <a:r>
              <a:rPr lang="fr-FR" sz="1000" dirty="0"/>
              <a:t> – C2-C3-C</a:t>
            </a:r>
          </a:p>
          <a:p>
            <a:r>
              <a:rPr lang="fr-FR" sz="1000" dirty="0"/>
              <a:t>Le village de l’Herbe– C2-C3-C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26570" y="2569840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26570" y="5589240"/>
            <a:ext cx="5616624" cy="884018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40415" y="5430996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Les ports et villages Ostréicoles</a:t>
            </a:r>
          </a:p>
          <a:p>
            <a:r>
              <a:rPr lang="fr-FR" sz="1000" dirty="0"/>
              <a:t>Bordeaux ville inscrites au patrimoine Mondiale de l’Unesco</a:t>
            </a:r>
          </a:p>
          <a:p>
            <a:r>
              <a:rPr lang="fr-FR" sz="1000" dirty="0"/>
              <a:t>Le Parc régional des landes de Gascogne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2573" y="428481"/>
            <a:ext cx="5461553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Séjour Croisé – Même école –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100% bassin d’Arcachon </a:t>
            </a:r>
            <a:endParaRPr lang="fr-FR" sz="1400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01913" y="6276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Bonne Vacances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La Teste de Buch (33)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pic>
        <p:nvPicPr>
          <p:cNvPr id="37" name="Picture 2" descr="la teste - entrée bus DE"/>
          <p:cNvPicPr>
            <a:picLocks noChangeAspect="1" noChangeArrowheads="1"/>
          </p:cNvPicPr>
          <p:nvPr/>
        </p:nvPicPr>
        <p:blipFill>
          <a:blip r:embed="rId3" cstate="print">
            <a:lum brigh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4882" y="2104494"/>
            <a:ext cx="1221636" cy="79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 descr="la teste - bat princip - int"/>
          <p:cNvPicPr>
            <a:picLocks noChangeAspect="1" noChangeArrowheads="1"/>
          </p:cNvPicPr>
          <p:nvPr/>
        </p:nvPicPr>
        <p:blipFill>
          <a:blip r:embed="rId4" cstate="print">
            <a:lum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0371" y="2086438"/>
            <a:ext cx="1162612" cy="8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452</Words>
  <Application>Microsoft Office PowerPoint</Application>
  <PresentationFormat>Affichage à l'écran (4:3)</PresentationFormat>
  <Paragraphs>195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Vie Scolaire</cp:lastModifiedBy>
  <cp:revision>83</cp:revision>
  <cp:lastPrinted>2019-09-03T12:50:39Z</cp:lastPrinted>
  <dcterms:created xsi:type="dcterms:W3CDTF">2019-07-24T08:43:08Z</dcterms:created>
  <dcterms:modified xsi:type="dcterms:W3CDTF">2020-08-28T10:20:22Z</dcterms:modified>
</cp:coreProperties>
</file>