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02" y="5384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Bonnes Vacances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 Teste de Buch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5524" y="456927"/>
            <a:ext cx="4944548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100%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Bassin d’Arcachon </a:t>
            </a:r>
            <a:r>
              <a:rPr lang="fr-FR" sz="1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(sans </a:t>
            </a:r>
            <a:r>
              <a:rPr lang="fr-FR" sz="1200" b="1" dirty="0">
                <a:solidFill>
                  <a:schemeClr val="bg1"/>
                </a:solidFill>
                <a:latin typeface="Rockwell" panose="02060603020205020403" pitchFamily="18" charset="0"/>
              </a:rPr>
              <a:t>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5381" y="949158"/>
            <a:ext cx="58552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Un séjour en bord de mer pour s’immerger dans un milieu naturel à forte identité : le Bassin d’Arcachon.</a:t>
            </a:r>
            <a:endParaRPr lang="fr-FR" sz="1050" dirty="0"/>
          </a:p>
          <a:p>
            <a:r>
              <a:rPr lang="fr-FR" sz="1050" i="1" dirty="0"/>
              <a:t>Cinq jours (ou moins) pour étudier le littoral, la forêt, les zones humides et les métiers des hommes qui vivent </a:t>
            </a:r>
            <a:r>
              <a:rPr lang="fr-FR" sz="1050" i="1" dirty="0" smtClean="0"/>
              <a:t>de </a:t>
            </a:r>
            <a:r>
              <a:rPr lang="fr-FR" sz="1050" i="1" dirty="0"/>
              <a:t>l’océan. Bref, découvrir au rythme des marées les animaux de l’estran, comprendre la formation des </a:t>
            </a:r>
            <a:r>
              <a:rPr lang="fr-FR" sz="1050" i="1" dirty="0" smtClean="0"/>
              <a:t>dunes</a:t>
            </a:r>
            <a:r>
              <a:rPr lang="fr-FR" sz="1050" i="1" dirty="0"/>
              <a:t>, explorer la forêt des Landes Girondines, découvrir l’activité ostréicole ou encore aborder chalutiers </a:t>
            </a:r>
            <a:r>
              <a:rPr lang="fr-FR" sz="1050" i="1" dirty="0" smtClean="0"/>
              <a:t>et </a:t>
            </a:r>
            <a:r>
              <a:rPr lang="fr-FR" sz="1050" i="1" dirty="0"/>
              <a:t>fileyeurs d’un port de pêche…</a:t>
            </a:r>
            <a:endParaRPr lang="fr-FR" sz="105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50550"/>
              </p:ext>
            </p:extLst>
          </p:nvPr>
        </p:nvGraphicFramePr>
        <p:xfrm>
          <a:off x="275524" y="2276872"/>
          <a:ext cx="8616955" cy="41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13790"/>
                <a:gridCol w="1732992"/>
                <a:gridCol w="172339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Sentier du Littoral : Paysages, faune et flore</a:t>
                      </a:r>
                    </a:p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 : oiseaux et faune du bassin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Nature au service de l’Homme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Rôles et Importance des zones humides </a:t>
                      </a:r>
                    </a:p>
                    <a:p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 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Phare du Cap-Ferret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Monter les marches du phare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paysages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 interactive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bus et bateau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 de pêche d’Arcachon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 humaine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Sous forme de fiches enquête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principales installations portuaires</a:t>
                      </a:r>
                      <a:b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Chalutiers, fileyeurs et outils de pêche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pêche : une activité économique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 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Huîtres et ostréiculture du Bassin 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port ostréicole typique et ses bateaux.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L’ostréiculteur, son métier, ses outils, sa cabane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étapes de la vie de l’huître</a:t>
                      </a:r>
                    </a:p>
                    <a:p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 du littoral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Jouer, courir, regarder, s’oxygéner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marin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Vous avez dit biodiversité ? »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Importance pour l’équilibre de la planète et de l’homme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enjeux et menaces ?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L’estran rocheux à marée basse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à marée basse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Observer et collecter quelques animaux d'un milieu sensible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Marées et chaîne alimentaire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de classe + courrier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acquis du séjour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classe sur les principales découverte passés et à venir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et questionnements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Perceptions et ressentis corporels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le centre et la plage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Dune du </a:t>
                      </a:r>
                      <a:r>
                        <a:rPr lang="fr-FR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Pyla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 milieu fragile </a:t>
                      </a: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Espaces Naturels Sensibles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fr-FR" sz="9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Pyla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 site classé et protégé Lecture de paysage et de carte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Érosion marine et éolienne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Évolution et formation de la dune</a:t>
                      </a:r>
                      <a:b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Influences de l'homme sur le milieu</a:t>
                      </a:r>
                    </a:p>
                    <a:p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des mers 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des acquis 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jeu de fin de séjour pour aborder de façon ludique :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thèmes étudiés et leur importance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vocabulaire, les notions-clefs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</a:t>
                      </a:r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 plage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47516" y="184940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2, 3 &amp; collège</a:t>
            </a:r>
            <a:endParaRPr lang="fr-FR" sz="14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635896" y="6473259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64932" y="1376410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13170" y="160518"/>
            <a:ext cx="24860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</a:t>
            </a:r>
            <a:r>
              <a:rPr lang="fr-FR" sz="1000" dirty="0">
                <a:solidFill>
                  <a:srgbClr val="0070C0"/>
                </a:solidFill>
              </a:rPr>
              <a:t> </a:t>
            </a:r>
            <a:r>
              <a:rPr lang="fr-FR" sz="1000" b="1" dirty="0">
                <a:solidFill>
                  <a:srgbClr val="0070C0"/>
                </a:solidFill>
              </a:rPr>
              <a:t>Education Nationale</a:t>
            </a:r>
            <a:r>
              <a:rPr lang="fr-FR" sz="1000" dirty="0">
                <a:solidFill>
                  <a:srgbClr val="0070C0"/>
                </a:solidFill>
              </a:rPr>
              <a:t> : </a:t>
            </a:r>
            <a:r>
              <a:rPr lang="fr-FR" sz="1000" dirty="0"/>
              <a:t>délivré le 26/03/2018 </a:t>
            </a:r>
            <a:r>
              <a:rPr lang="fr-FR" sz="1000" dirty="0" smtClean="0"/>
              <a:t> - 3 </a:t>
            </a:r>
            <a:r>
              <a:rPr lang="fr-FR" sz="1000" dirty="0"/>
              <a:t>classes dont 30 </a:t>
            </a:r>
            <a:r>
              <a:rPr lang="fr-FR" sz="1000" dirty="0" smtClean="0"/>
              <a:t> - Grandes section</a:t>
            </a:r>
            <a:endParaRPr lang="fr-FR" sz="1000" dirty="0"/>
          </a:p>
          <a:p>
            <a:r>
              <a:rPr lang="fr-FR" sz="1000" b="1" dirty="0" smtClean="0">
                <a:solidFill>
                  <a:srgbClr val="0070C0"/>
                </a:solidFill>
              </a:rPr>
              <a:t>Capacité</a:t>
            </a:r>
            <a:r>
              <a:rPr lang="fr-FR" sz="1000" b="1" dirty="0">
                <a:solidFill>
                  <a:srgbClr val="0070C0"/>
                </a:solidFill>
              </a:rPr>
              <a:t> : </a:t>
            </a:r>
            <a:r>
              <a:rPr lang="fr-FR" sz="1000" dirty="0"/>
              <a:t>100</a:t>
            </a:r>
            <a:r>
              <a:rPr lang="fr-FR" sz="1000" b="1" dirty="0"/>
              <a:t> </a:t>
            </a:r>
            <a:r>
              <a:rPr lang="fr-FR" sz="1000" dirty="0"/>
              <a:t>lits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 : </a:t>
            </a:r>
            <a:r>
              <a:rPr lang="fr-FR" sz="1000" b="1" dirty="0" smtClean="0">
                <a:solidFill>
                  <a:srgbClr val="0070C0"/>
                </a:solidFill>
              </a:rPr>
              <a:t> </a:t>
            </a:r>
            <a:r>
              <a:rPr lang="fr-FR" sz="1000" dirty="0" smtClean="0"/>
              <a:t>2</a:t>
            </a:r>
            <a:r>
              <a:rPr lang="fr-FR" sz="1000" dirty="0"/>
              <a:t>, 4, 7  à 8 lits simples </a:t>
            </a:r>
          </a:p>
          <a:p>
            <a:r>
              <a:rPr lang="fr-FR" sz="1000" dirty="0" smtClean="0"/>
              <a:t>1 </a:t>
            </a:r>
            <a:r>
              <a:rPr lang="fr-FR" sz="1000" dirty="0"/>
              <a:t>pavillon avec sanitaires complets - dans les </a:t>
            </a:r>
            <a:r>
              <a:rPr lang="fr-FR" sz="1000" dirty="0" smtClean="0"/>
              <a:t>chambres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r>
              <a:rPr lang="fr-FR" sz="1050" b="1" dirty="0" smtClean="0">
                <a:solidFill>
                  <a:schemeClr val="accent1"/>
                </a:solidFill>
              </a:rPr>
              <a:t>- </a:t>
            </a:r>
            <a:r>
              <a:rPr lang="fr-FR" sz="1050" dirty="0"/>
              <a:t>Découvrir les richesses du </a:t>
            </a:r>
            <a:r>
              <a:rPr lang="fr-FR" sz="1050" b="1" dirty="0">
                <a:solidFill>
                  <a:srgbClr val="0070C0"/>
                </a:solidFill>
              </a:rPr>
              <a:t>patrimoine naturel et touristique </a:t>
            </a:r>
            <a:r>
              <a:rPr lang="fr-FR" sz="1050" dirty="0"/>
              <a:t>du Bassin et les </a:t>
            </a:r>
            <a:r>
              <a:rPr lang="fr-FR" sz="1050" b="1" dirty="0">
                <a:solidFill>
                  <a:srgbClr val="0070C0"/>
                </a:solidFill>
              </a:rPr>
              <a:t>principales activités humaines</a:t>
            </a:r>
            <a:r>
              <a:rPr lang="fr-FR" sz="1050" dirty="0">
                <a:solidFill>
                  <a:srgbClr val="0070C0"/>
                </a:solidFill>
              </a:rPr>
              <a:t> </a:t>
            </a:r>
            <a:r>
              <a:rPr lang="fr-FR" sz="1050" dirty="0"/>
              <a:t>liées à la mer</a:t>
            </a:r>
          </a:p>
          <a:p>
            <a:r>
              <a:rPr lang="fr-FR" sz="1050" dirty="0" smtClean="0"/>
              <a:t>- Aborder </a:t>
            </a:r>
            <a:r>
              <a:rPr lang="fr-FR" sz="1050" dirty="0"/>
              <a:t>la notion de préservation et de fragilité du littoral Aquitain</a:t>
            </a:r>
          </a:p>
          <a:p>
            <a:r>
              <a:rPr lang="fr-FR" sz="1050" dirty="0" smtClean="0"/>
              <a:t>- Prendre </a:t>
            </a:r>
            <a:r>
              <a:rPr lang="fr-FR" sz="1050" dirty="0"/>
              <a:t>conscience de la </a:t>
            </a:r>
            <a:r>
              <a:rPr lang="fr-FR" sz="1050" b="1" dirty="0">
                <a:solidFill>
                  <a:srgbClr val="0070C0"/>
                </a:solidFill>
              </a:rPr>
              <a:t>nécessité de la protection</a:t>
            </a:r>
            <a:r>
              <a:rPr lang="fr-FR" sz="1050" dirty="0">
                <a:solidFill>
                  <a:srgbClr val="0070C0"/>
                </a:solidFill>
              </a:rPr>
              <a:t> </a:t>
            </a:r>
            <a:r>
              <a:rPr lang="fr-FR" sz="1050" dirty="0"/>
              <a:t>des espèces dans leur milieu.</a:t>
            </a:r>
          </a:p>
          <a:p>
            <a:r>
              <a:rPr lang="fr-FR" sz="1050" dirty="0" smtClean="0"/>
              <a:t>- Encourager </a:t>
            </a:r>
            <a:r>
              <a:rPr lang="fr-FR" sz="1050" dirty="0"/>
              <a:t>à regarder, toucher, sentir, écouter, goûter…questionner</a:t>
            </a:r>
          </a:p>
          <a:p>
            <a:r>
              <a:rPr lang="fr-FR" sz="1050" b="1" dirty="0"/>
              <a:t> </a:t>
            </a:r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9372" y="2815226"/>
            <a:ext cx="26887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r>
              <a:rPr lang="fr-FR" sz="1000" dirty="0"/>
              <a:t>Balade ornithologique - C3</a:t>
            </a:r>
          </a:p>
          <a:p>
            <a:r>
              <a:rPr lang="fr-FR" sz="1000" dirty="0" err="1" smtClean="0"/>
              <a:t>Land’Art</a:t>
            </a:r>
            <a:r>
              <a:rPr lang="fr-FR" sz="1000" dirty="0" smtClean="0"/>
              <a:t> </a:t>
            </a:r>
            <a:r>
              <a:rPr lang="fr-FR" sz="1000" dirty="0"/>
              <a:t>– C2-C3</a:t>
            </a:r>
          </a:p>
          <a:p>
            <a:r>
              <a:rPr lang="fr-FR" sz="1000" dirty="0"/>
              <a:t>Le monde caché de la forêt– C2-C3</a:t>
            </a:r>
          </a:p>
          <a:p>
            <a:r>
              <a:rPr lang="fr-FR" sz="1000" dirty="0"/>
              <a:t>Menaces et pollution des mers – C2-C3</a:t>
            </a:r>
          </a:p>
          <a:p>
            <a:r>
              <a:rPr lang="fr-FR" sz="1000" dirty="0"/>
              <a:t>Petites bêtes de la litière– C2-C3</a:t>
            </a:r>
          </a:p>
          <a:p>
            <a:r>
              <a:rPr lang="fr-FR" sz="1000" dirty="0"/>
              <a:t>Plage au bout des doigts – C1</a:t>
            </a:r>
          </a:p>
          <a:p>
            <a:r>
              <a:rPr lang="fr-FR" sz="1000" dirty="0" smtClean="0"/>
              <a:t>La Nature émoi– </a:t>
            </a:r>
            <a:r>
              <a:rPr lang="fr-FR" sz="1000" dirty="0"/>
              <a:t>C2-C3</a:t>
            </a:r>
          </a:p>
          <a:p>
            <a:r>
              <a:rPr lang="fr-FR" sz="1000" dirty="0"/>
              <a:t>Prés-cachés de La Teste– C2-C3</a:t>
            </a:r>
          </a:p>
          <a:p>
            <a:r>
              <a:rPr lang="fr-FR" sz="1100" b="1" dirty="0"/>
              <a:t> </a:t>
            </a:r>
            <a:endParaRPr lang="fr-FR" sz="1100" dirty="0"/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humaines </a:t>
            </a:r>
          </a:p>
          <a:p>
            <a:r>
              <a:rPr lang="fr-FR" sz="1000" dirty="0">
                <a:latin typeface="+mj-lt"/>
              </a:rPr>
              <a:t>Chalut les enfants ! – C2-C3</a:t>
            </a:r>
          </a:p>
          <a:p>
            <a:r>
              <a:rPr lang="fr-FR" sz="1000" dirty="0" smtClean="0">
                <a:latin typeface="+mj-lt"/>
              </a:rPr>
              <a:t>Huitres et  ostréiculteurs – C2-C3-C</a:t>
            </a:r>
          </a:p>
          <a:p>
            <a:endParaRPr lang="fr-FR" sz="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/>
              <a:t>Jeux coopératifs– C2-C3-C</a:t>
            </a:r>
          </a:p>
          <a:p>
            <a:r>
              <a:rPr lang="fr-FR" sz="1000" dirty="0"/>
              <a:t>Voile - C3-C</a:t>
            </a:r>
            <a:endParaRPr lang="fr-FR" sz="1000" b="1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endParaRPr lang="fr-FR" sz="1000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endParaRPr lang="fr-FR" sz="11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classe</a:t>
            </a:r>
          </a:p>
          <a:p>
            <a:r>
              <a:rPr lang="fr-FR" sz="1000" dirty="0" smtClean="0"/>
              <a:t>Courants </a:t>
            </a:r>
            <a:r>
              <a:rPr lang="fr-FR" sz="1000" dirty="0"/>
              <a:t>marins – C2-C3</a:t>
            </a:r>
          </a:p>
          <a:p>
            <a:r>
              <a:rPr lang="fr-FR" sz="1000" dirty="0" smtClean="0"/>
              <a:t>Oiseau</a:t>
            </a:r>
            <a:r>
              <a:rPr lang="fr-FR" sz="1000" dirty="0"/>
              <a:t> : Qui es –tu ? – </a:t>
            </a:r>
            <a:r>
              <a:rPr lang="fr-FR" sz="1000" dirty="0" smtClean="0"/>
              <a:t>C1- C2-C3</a:t>
            </a:r>
            <a:endParaRPr lang="fr-FR" sz="1000" dirty="0"/>
          </a:p>
          <a:p>
            <a:r>
              <a:rPr lang="fr-FR" sz="1000" dirty="0" smtClean="0"/>
              <a:t>Phénomènes de marées – C3</a:t>
            </a:r>
          </a:p>
          <a:p>
            <a:r>
              <a:rPr lang="fr-FR" sz="1000" dirty="0" smtClean="0"/>
              <a:t>Vous </a:t>
            </a:r>
            <a:r>
              <a:rPr lang="fr-FR" sz="1000" dirty="0"/>
              <a:t>avez dit Biodiversité ? – C2-C3</a:t>
            </a:r>
          </a:p>
          <a:p>
            <a:endParaRPr lang="fr-FR" sz="1200" b="1" dirty="0">
              <a:solidFill>
                <a:schemeClr val="accent1"/>
              </a:solidFill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000" dirty="0" smtClean="0"/>
          </a:p>
          <a:p>
            <a:r>
              <a:rPr lang="fr-FR" sz="1000" dirty="0"/>
              <a:t>La dune du Pilat, un milieu fragile – C2-C3-C</a:t>
            </a:r>
          </a:p>
          <a:p>
            <a:r>
              <a:rPr lang="fr-FR" sz="1000" dirty="0"/>
              <a:t>Le Phare du Cap-Ferret – C2-C3-C</a:t>
            </a:r>
          </a:p>
          <a:p>
            <a:r>
              <a:rPr lang="fr-FR" sz="1000" dirty="0"/>
              <a:t>Le parc </a:t>
            </a:r>
            <a:r>
              <a:rPr lang="fr-FR" sz="1000" dirty="0" smtClean="0"/>
              <a:t>ornithologique </a:t>
            </a:r>
            <a:r>
              <a:rPr lang="fr-FR" sz="1000" dirty="0"/>
              <a:t>du </a:t>
            </a:r>
            <a:r>
              <a:rPr lang="fr-FR" sz="1000" dirty="0" err="1"/>
              <a:t>Teich</a:t>
            </a:r>
            <a:r>
              <a:rPr lang="fr-FR" sz="1000" dirty="0"/>
              <a:t> – C2-C3-C</a:t>
            </a:r>
          </a:p>
          <a:p>
            <a:r>
              <a:rPr lang="fr-FR" sz="1000" dirty="0"/>
              <a:t>Le village de l’Herbe– C2-C3-C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589240"/>
            <a:ext cx="5616624" cy="884018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40415" y="543099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Les ports et villages Ostréicoles</a:t>
            </a:r>
          </a:p>
          <a:p>
            <a:r>
              <a:rPr lang="fr-FR" sz="1000" dirty="0"/>
              <a:t>Bordeaux ville inscrites au patrimoine Mondiale de l’Unesco</a:t>
            </a:r>
          </a:p>
          <a:p>
            <a:r>
              <a:rPr lang="fr-FR" sz="1000" dirty="0"/>
              <a:t>Le Parc régional des landes de Gascogne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645700" y="6473259"/>
            <a:ext cx="3950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100%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Bassin d’Arcachon </a:t>
            </a:r>
            <a:r>
              <a:rPr lang="fr-FR" sz="1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(sans </a:t>
            </a:r>
            <a:r>
              <a:rPr lang="fr-FR" sz="1200" b="1" dirty="0">
                <a:solidFill>
                  <a:schemeClr val="bg1"/>
                </a:solidFill>
                <a:latin typeface="Rockwell" panose="02060603020205020403" pitchFamily="18" charset="0"/>
              </a:rPr>
              <a:t>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Bonne Vacances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La Teste de Buch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37" name="Picture 3" descr="la teste - bat princip - int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71" y="2086438"/>
            <a:ext cx="1162612" cy="8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la teste - entrée bus DE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2" y="2104494"/>
            <a:ext cx="1221636" cy="79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Image 66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389</Words>
  <Application>Microsoft Office PowerPoint</Application>
  <PresentationFormat>Affichage à l'écran (4:3)</PresentationFormat>
  <Paragraphs>181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78</cp:revision>
  <cp:lastPrinted>2019-09-03T12:50:31Z</cp:lastPrinted>
  <dcterms:created xsi:type="dcterms:W3CDTF">2019-07-24T08:43:08Z</dcterms:created>
  <dcterms:modified xsi:type="dcterms:W3CDTF">2021-07-29T12:44:51Z</dcterms:modified>
</cp:coreProperties>
</file>