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CCAS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Lacanau Océan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3305" y="781401"/>
            <a:ext cx="58552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fr-FR" sz="700" i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i="1" dirty="0">
                <a:solidFill>
                  <a:srgbClr val="000000"/>
                </a:solidFill>
                <a:ea typeface="Times New Roman"/>
                <a:cs typeface="Times New Roman"/>
              </a:rPr>
              <a:t>Un séjour pour découvrir et comparer  la variété des écosystèmes et la diversité des richesses de la faune et </a:t>
            </a:r>
          </a:p>
          <a:p>
            <a:pPr>
              <a:spcAft>
                <a:spcPts val="0"/>
              </a:spcAft>
            </a:pPr>
            <a:r>
              <a:rPr lang="fr-FR" sz="1000" i="1" dirty="0">
                <a:solidFill>
                  <a:srgbClr val="000000"/>
                </a:solidFill>
                <a:ea typeface="Times New Roman"/>
                <a:cs typeface="Times New Roman"/>
              </a:rPr>
              <a:t>de la flore du bord de mer, de forêt et du lac Plusieurs jours pour observer et comparer  la biodiversité marine </a:t>
            </a:r>
          </a:p>
          <a:p>
            <a:pPr>
              <a:spcAft>
                <a:spcPts val="0"/>
              </a:spcAft>
            </a:pPr>
            <a:r>
              <a:rPr lang="fr-FR" sz="1000" i="1" dirty="0">
                <a:solidFill>
                  <a:srgbClr val="000000"/>
                </a:solidFill>
                <a:ea typeface="Times New Roman"/>
                <a:cs typeface="Times New Roman"/>
              </a:rPr>
              <a:t>et lacustre locale et les paysages typique du sud-ouest. Une classe citoyenne résolument tournée vers les </a:t>
            </a:r>
          </a:p>
          <a:p>
            <a:pPr>
              <a:spcAft>
                <a:spcPts val="0"/>
              </a:spcAft>
            </a:pPr>
            <a:r>
              <a:rPr lang="fr-FR" sz="1000" i="1" dirty="0">
                <a:solidFill>
                  <a:srgbClr val="000000"/>
                </a:solidFill>
                <a:ea typeface="Times New Roman"/>
                <a:cs typeface="Times New Roman"/>
              </a:rPr>
              <a:t>enjeux de la protection de l’environnement pour aborder la pluralité des  écosystèmes et de leurs habitants.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4809400"/>
              </p:ext>
            </p:extLst>
          </p:nvPr>
        </p:nvGraphicFramePr>
        <p:xfrm>
          <a:off x="275524" y="2197596"/>
          <a:ext cx="8688964" cy="410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13790"/>
                <a:gridCol w="1728192"/>
                <a:gridCol w="1800200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53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Voyage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 de découverte du centre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vie collective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Présentation de la semaine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Atelier « Vous avez dit Biodiversité 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Importance pour l’équilibre de la planète et de l’Homme.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Quels enjeux et menaces ?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classe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de classe + courrier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acquis du séjour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classe sur les principales découverte passés et à venir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et questionnements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Perceptions et ressentis corporels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classe 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Sortie à la journée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 et petites bêtes aquatique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vie au bord du lac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/>
                      </a:r>
                      <a:b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Formation et fonctionnement du lac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Comparer lac, étang et mare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Observer les principales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espéces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végétales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5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bus </a:t>
                      </a: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(possibilité vélo à la journée)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Littoral et urbanisation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Enjeux de l’action de l’homme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i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Tourisme et environnement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Plages naturelles… et urbaines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Enjeux des aménagements 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Actions de l’homme et de ses effets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Expériences d’aménagement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b="1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b="1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plage,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6758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 et paysages du littoral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Immersion sensorielle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regarder, respirer…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marin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Ecoute des paysages sonores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d’éléments sur la plage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plage,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P’tites bêtes de la litière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Approche sensorielle et ludique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Palette de couleurs 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Habitants du sol et sous-sol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Litière forestière et décomposeurs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observation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Menaces et pollution des mers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paysages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tri des éléments trouvés sur la plage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Pollutions : causes et conséquences  Impacts de l’homme sur le milieu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Sortie à la journée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P’tites bêtes aquatiques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des principales espèces animales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Récolte et observations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bus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(possibilité vélo à la journée)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</a:t>
                      </a: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de restitution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Grand jeu de fin de séjour pour aborder de façon ludique :</a:t>
                      </a:r>
                      <a:endParaRPr lang="fr-FR" sz="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 les thèmes étudiés et leur importance</a:t>
                      </a:r>
                      <a:endParaRPr lang="fr-FR" sz="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8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 les impacts, gestes et comportements respectueux</a:t>
                      </a:r>
                      <a:endParaRPr lang="fr-FR" sz="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8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 vocabulaire, les notions-clefs</a:t>
                      </a:r>
                      <a:r>
                        <a:rPr lang="fr-FR" sz="10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b="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 bus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50397" y="1856138"/>
            <a:ext cx="583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>
                <a:solidFill>
                  <a:srgbClr val="C00000"/>
                </a:solidFill>
              </a:rPr>
              <a:t>5 JOURS  </a:t>
            </a:r>
            <a:r>
              <a:rPr lang="fr-FR" sz="1400" b="1" dirty="0" smtClean="0">
                <a:solidFill>
                  <a:srgbClr val="C00000"/>
                </a:solidFill>
              </a:rPr>
              <a:t>- </a:t>
            </a:r>
            <a:r>
              <a:rPr lang="fr-FR" sz="1100" dirty="0" smtClean="0"/>
              <a:t>cycles </a:t>
            </a:r>
            <a:r>
              <a:rPr lang="fr-FR" sz="1100" dirty="0"/>
              <a:t>2 et 3, collège</a:t>
            </a:r>
            <a:endParaRPr lang="fr-FR" sz="11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5676" y="6247765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13893" y="6473259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28923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95020" y="1302141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70C0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03623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6403" y="102983"/>
            <a:ext cx="248600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 Education Nationale : </a:t>
            </a:r>
            <a:r>
              <a:rPr lang="fr-FR" sz="1000" dirty="0"/>
              <a:t>délivré le 17/12/2018 - </a:t>
            </a:r>
            <a:r>
              <a:rPr lang="fr-FR" sz="1000" b="1" dirty="0"/>
              <a:t>3 classes </a:t>
            </a:r>
            <a:r>
              <a:rPr lang="fr-FR" sz="1000" dirty="0"/>
              <a:t>- Dont 24 maternelles	</a:t>
            </a:r>
            <a:br>
              <a:rPr lang="fr-FR" sz="1000" dirty="0"/>
            </a:br>
            <a:r>
              <a:rPr lang="fr-FR" sz="1000" b="1" dirty="0" smtClean="0">
                <a:solidFill>
                  <a:srgbClr val="0070C0"/>
                </a:solidFill>
              </a:rPr>
              <a:t>Capacité  : </a:t>
            </a:r>
            <a:r>
              <a:rPr lang="fr-FR" sz="1000" dirty="0" smtClean="0"/>
              <a:t>96 </a:t>
            </a:r>
            <a:r>
              <a:rPr lang="fr-FR" sz="1000" dirty="0"/>
              <a:t>lits – 80 </a:t>
            </a:r>
            <a:r>
              <a:rPr lang="fr-FR" sz="1000" dirty="0" smtClean="0"/>
              <a:t>élèves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Hébergement : </a:t>
            </a:r>
            <a:r>
              <a:rPr lang="fr-FR" sz="1000" dirty="0" smtClean="0"/>
              <a:t>2 bâtiments, chambre de 2, 4, 5 et 6 lits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574" y="428481"/>
            <a:ext cx="366135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solidFill>
                  <a:prstClr val="white"/>
                </a:solidFill>
                <a:latin typeface="Rockwell" panose="02060603020205020403" pitchFamily="18" charset="0"/>
              </a:rPr>
              <a:t>Classe - Entre mer, terre et lac </a:t>
            </a:r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Comparer </a:t>
            </a:r>
            <a:r>
              <a:rPr lang="fr-FR" sz="1050" dirty="0">
                <a:ea typeface="Lucida Sans Unicode"/>
                <a:cs typeface="Calibri"/>
              </a:rPr>
              <a:t>les richesses des  écosystèmes de bord de mer et milieu lacustre</a:t>
            </a: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Observer </a:t>
            </a:r>
            <a:r>
              <a:rPr lang="fr-FR" sz="1050" dirty="0">
                <a:ea typeface="Lucida Sans Unicode"/>
                <a:cs typeface="Calibri"/>
              </a:rPr>
              <a:t>et comparer différentes formes </a:t>
            </a:r>
            <a:r>
              <a:rPr lang="fr-FR" sz="1050" b="1" dirty="0">
                <a:ea typeface="Lucida Sans Unicode"/>
                <a:cs typeface="Calibri"/>
              </a:rPr>
              <a:t>de vie animale et végétale locale</a:t>
            </a:r>
            <a:r>
              <a:rPr lang="fr-FR" sz="1050" dirty="0">
                <a:ea typeface="Lucida Sans Unicode"/>
                <a:cs typeface="Calibri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Prendre </a:t>
            </a:r>
            <a:r>
              <a:rPr lang="fr-FR" sz="1050" dirty="0">
                <a:ea typeface="Lucida Sans Unicode"/>
                <a:cs typeface="Calibri"/>
              </a:rPr>
              <a:t>conscience </a:t>
            </a:r>
            <a:r>
              <a:rPr lang="fr-FR" sz="1050" b="1" dirty="0">
                <a:ea typeface="Lucida Sans Unicode"/>
                <a:cs typeface="Calibri"/>
              </a:rPr>
              <a:t>de la nécessité de la protection </a:t>
            </a:r>
            <a:r>
              <a:rPr lang="fr-FR" sz="1050" dirty="0">
                <a:ea typeface="Lucida Sans Unicode"/>
                <a:cs typeface="Calibri"/>
              </a:rPr>
              <a:t>des espèces et des milieux. </a:t>
            </a:r>
          </a:p>
          <a:p>
            <a:pPr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Comprendre </a:t>
            </a:r>
            <a:r>
              <a:rPr lang="fr-FR" sz="1050" b="1" dirty="0">
                <a:ea typeface="Lucida Sans Unicode"/>
                <a:cs typeface="Calibri"/>
              </a:rPr>
              <a:t>la notion d'interdépendance entre les organismes vivants.</a:t>
            </a:r>
          </a:p>
          <a:p>
            <a:pPr>
              <a:spcAft>
                <a:spcPts val="0"/>
              </a:spcAft>
            </a:pPr>
            <a:r>
              <a:rPr lang="fr-FR" sz="1050" b="1" dirty="0" smtClean="0">
                <a:ea typeface="Lucida Sans Unicode"/>
                <a:cs typeface="Calibri"/>
              </a:rPr>
              <a:t>- Encourager </a:t>
            </a:r>
            <a:r>
              <a:rPr lang="fr-FR" sz="1050" b="1" dirty="0">
                <a:ea typeface="Lucida Sans Unicode"/>
                <a:cs typeface="Calibri"/>
              </a:rPr>
              <a:t>à regarder, toucher, sentir, écouter, percevoir, goûter…questionner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9372" y="2815226"/>
            <a:ext cx="26887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Forêt sensorielle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C1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Lac et p’tites bêtes aquatiques (journée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)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 vie au bord du lac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Land Art’ plage ou forêt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Le monde caché de la forêt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Littoral et urbanisation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Menaces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et pollution des mers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Petites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bêtes de la litière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C3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Plage et paysages du littoral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C1- C2-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C3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Plage au bout des doigts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- </a:t>
            </a:r>
            <a:r>
              <a:rPr lang="fr-FR" sz="800" i="1" dirty="0" smtClean="0">
                <a:solidFill>
                  <a:srgbClr val="000000"/>
                </a:solidFill>
                <a:ea typeface="Times New Roman"/>
                <a:cs typeface="Calibri"/>
              </a:rPr>
              <a:t>C1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La Nature émoi–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C2 – C3</a:t>
            </a: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Vagues,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baïnes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et marées C2- </a:t>
            </a:r>
            <a:r>
              <a:rPr lang="fr-FR" sz="800" i="1" dirty="0">
                <a:solidFill>
                  <a:srgbClr val="000000"/>
                </a:solidFill>
                <a:ea typeface="Times New Roman"/>
                <a:cs typeface="Calibri"/>
              </a:rPr>
              <a:t>C3-C </a:t>
            </a:r>
            <a:endParaRPr lang="fr-FR" sz="800" i="1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endParaRPr lang="fr-FR" sz="8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sportives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Jeux coopératifs - C2- C3-C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Surf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,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Paddle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- C3-C 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Vélo - C2- C3-C </a:t>
            </a: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Voile - C3-C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 smtClean="0"/>
          </a:p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de classe/ Energie 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Courants marins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Oiseau : Qui es –tu ? – C1-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Défis Energie solaire , hydraulique, éoliennes – C3 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Fabrique ta ville de demain – C3 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énergies ? – C3 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La dune du Pilat, un milieu fragile – C2-C3-C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Le village de l’Herbe– C2-C3-C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78577" y="2584394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896986"/>
            <a:ext cx="5616624" cy="576271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1830" y="5691187"/>
            <a:ext cx="5112568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Pistes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cyclables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et </a:t>
            </a:r>
            <a:r>
              <a:rPr lang="fr-FR" sz="1000" dirty="0" err="1">
                <a:solidFill>
                  <a:srgbClr val="000000"/>
                </a:solidFill>
                <a:ea typeface="Times New Roman"/>
                <a:cs typeface="Calibri"/>
              </a:rPr>
              <a:t>Vélodyssée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 avec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accès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sur de nombreux sites naturels </a:t>
            </a:r>
            <a:endParaRPr lang="fr-FR" sz="1000" dirty="0">
              <a:latin typeface="Trebuchet MS"/>
              <a:ea typeface="Lucida Sans Unicode"/>
              <a:cs typeface="Times New Roman"/>
            </a:endParaRPr>
          </a:p>
          <a:p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Le bassin d’Arcachon et les villages ostréicoles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366135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solidFill>
                  <a:prstClr val="white"/>
                </a:solidFill>
                <a:latin typeface="Rockwell" panose="02060603020205020403" pitchFamily="18" charset="0"/>
              </a:rPr>
              <a:t>Classe - Entre mer, terre et lac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CCAS»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Lacanau Océan (33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37" name="Picture 2" descr="extérieurs_c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1" y="2158329"/>
            <a:ext cx="1190237" cy="89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34789948_10217114725328669_1836254580971667456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367" y="2169121"/>
            <a:ext cx="1180250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5676" y="6247765"/>
            <a:ext cx="1045840" cy="502493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213893" y="6473259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05 40 54 70 40 // 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366</Words>
  <Application>Microsoft Office PowerPoint</Application>
  <PresentationFormat>Affichage à l'écran (4:3)</PresentationFormat>
  <Paragraphs>206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90</cp:revision>
  <cp:lastPrinted>2019-08-08T08:38:29Z</cp:lastPrinted>
  <dcterms:created xsi:type="dcterms:W3CDTF">2019-07-24T08:43:08Z</dcterms:created>
  <dcterms:modified xsi:type="dcterms:W3CDTF">2020-08-28T10:16:00Z</dcterms:modified>
</cp:coreProperties>
</file>