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CCAS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Lacanau Océan (33)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381" y="832230"/>
            <a:ext cx="5855299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  <a:tabLst>
                <a:tab pos="6248400" algn="l"/>
              </a:tabLst>
            </a:pPr>
            <a:r>
              <a:rPr lang="fr-FR" sz="1000" i="1" dirty="0">
                <a:ea typeface="Lucida Sans Unicode"/>
                <a:cs typeface="Arial"/>
              </a:rPr>
              <a:t>Au gré des vents et des vagues, ce séjour permettra à nos apprentis surfeurs de :</a:t>
            </a:r>
            <a:endParaRPr lang="fr-FR" sz="1000" dirty="0">
              <a:latin typeface="Trebuchet MS"/>
              <a:ea typeface="Lucida Sans Unicode"/>
              <a:cs typeface="Times New Roman"/>
            </a:endParaRPr>
          </a:p>
          <a:p>
            <a:pPr marL="90170" algn="just">
              <a:tabLst>
                <a:tab pos="6248400" algn="l"/>
              </a:tabLst>
            </a:pPr>
            <a:r>
              <a:rPr lang="fr-FR" sz="1000" i="1" dirty="0">
                <a:cs typeface="Arial"/>
              </a:rPr>
              <a:t>- découvrir l’environnement local naturel autrement (lecture de paysage, découverte des plages océanes, de la faune </a:t>
            </a:r>
            <a:r>
              <a:rPr lang="fr-FR" sz="1000" i="1" dirty="0" smtClean="0">
                <a:cs typeface="Arial"/>
              </a:rPr>
              <a:t>et </a:t>
            </a:r>
            <a:r>
              <a:rPr lang="fr-FR" sz="1000" i="1" dirty="0">
                <a:cs typeface="Arial"/>
              </a:rPr>
              <a:t>de la  flore, du  rôle du vent, de la houle et des marées…) </a:t>
            </a:r>
            <a:endParaRPr lang="fr-FR" sz="1000" dirty="0"/>
          </a:p>
          <a:p>
            <a:pPr marL="90170" algn="just">
              <a:tabLst>
                <a:tab pos="6248400" algn="l"/>
              </a:tabLst>
            </a:pPr>
            <a:r>
              <a:rPr lang="fr-FR" sz="1000" i="1" dirty="0">
                <a:cs typeface="Arial"/>
              </a:rPr>
              <a:t>-  préserver les milieux étudiés (ramassage et analyse de déchets, impact de l’homme, actions citoyenne…)</a:t>
            </a:r>
            <a:endParaRPr lang="fr-FR" sz="1000" dirty="0"/>
          </a:p>
          <a:p>
            <a:pPr marL="90170" algn="just">
              <a:tabLst>
                <a:tab pos="6248400" algn="l"/>
              </a:tabLst>
            </a:pPr>
            <a:r>
              <a:rPr lang="fr-FR" sz="1000" i="1" dirty="0">
                <a:cs typeface="Arial"/>
              </a:rPr>
              <a:t>-  se familiariser et prévenir aux dangers potentiels de l'océan (houle, vagues, courants marins, </a:t>
            </a:r>
            <a:r>
              <a:rPr lang="fr-FR" sz="1000" i="1" dirty="0" err="1">
                <a:cs typeface="Arial"/>
              </a:rPr>
              <a:t>baïnes</a:t>
            </a:r>
            <a:r>
              <a:rPr lang="fr-FR" sz="1000" i="1" dirty="0">
                <a:cs typeface="Arial"/>
              </a:rPr>
              <a:t>…). </a:t>
            </a:r>
            <a:endParaRPr lang="fr-FR" sz="1000" dirty="0"/>
          </a:p>
          <a:p>
            <a:pPr algn="just">
              <a:spcAft>
                <a:spcPts val="0"/>
              </a:spcAft>
              <a:tabLst>
                <a:tab pos="6248400" algn="l"/>
              </a:tabLst>
            </a:pPr>
            <a:r>
              <a:rPr lang="fr-FR" sz="1000" i="1" dirty="0">
                <a:ea typeface="Lucida Sans Unicode"/>
                <a:cs typeface="Arial"/>
              </a:rPr>
              <a:t>Une classe sportive et </a:t>
            </a:r>
            <a:r>
              <a:rPr lang="fr-FR" sz="1000" i="1" dirty="0" err="1">
                <a:ea typeface="Lucida Sans Unicode"/>
                <a:cs typeface="Arial"/>
              </a:rPr>
              <a:t>éco-citoyenne</a:t>
            </a:r>
            <a:r>
              <a:rPr lang="fr-FR" sz="1000" i="1" dirty="0">
                <a:ea typeface="Lucida Sans Unicode"/>
                <a:cs typeface="Arial"/>
              </a:rPr>
              <a:t> tournée vers  la cohésion du groupe, le respect des règles de sécurité, </a:t>
            </a:r>
            <a:r>
              <a:rPr lang="fr-FR" sz="1000" i="1" dirty="0" smtClean="0">
                <a:ea typeface="Lucida Sans Unicode"/>
                <a:cs typeface="Arial"/>
              </a:rPr>
              <a:t>l’apprentissage</a:t>
            </a:r>
            <a:r>
              <a:rPr lang="fr-FR" sz="1050" i="1" dirty="0" smtClean="0">
                <a:ea typeface="Lucida Sans Unicode"/>
                <a:cs typeface="Arial"/>
              </a:rPr>
              <a:t> </a:t>
            </a:r>
            <a:r>
              <a:rPr lang="fr-FR" sz="1050" i="1" dirty="0">
                <a:ea typeface="Lucida Sans Unicode"/>
                <a:cs typeface="Arial"/>
              </a:rPr>
              <a:t>des  enjeux  de la protection de l’environnement.</a:t>
            </a:r>
            <a:endParaRPr lang="fr-FR" sz="1100" dirty="0">
              <a:effectLst/>
              <a:latin typeface="Trebuchet MS"/>
              <a:ea typeface="Lucida Sans Unicode"/>
              <a:cs typeface="Times New Roman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466489"/>
              </p:ext>
            </p:extLst>
          </p:nvPr>
        </p:nvGraphicFramePr>
        <p:xfrm>
          <a:off x="275524" y="2276872"/>
          <a:ext cx="8688964" cy="414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391"/>
                <a:gridCol w="1723391"/>
                <a:gridCol w="1713790"/>
                <a:gridCol w="1728192"/>
                <a:gridCol w="1800200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vie collective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Surf séance 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Sensibilisation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 + surf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700" b="1" i="1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 smtClean="0"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 smtClean="0"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Surf séance 2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Préservation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 + surf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i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Déplacement à pied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Surf séance 3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 + surf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i="1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i="1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i="1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Déplacement à pied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Littoral et urbanisation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Tourisme et environnement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Plages naturelles… et urbaines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Enjeux des aménagements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Actions de l’homme et de ses effets Expériences d’aménagement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et paysage du littoral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Jouer, courir, regarder, s’oxygéner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 marin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Vous avez dit biodiversité ? »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Importance pour l’équilibre de la planète et de l’homme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Quels enjeux et menaces ?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Vagues, </a:t>
                      </a:r>
                      <a:r>
                        <a:rPr lang="fr-FR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baines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marées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i="1" dirty="0" smtClean="0"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d'immersion libre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formation des vagues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Sécurité et </a:t>
                      </a:r>
                      <a:r>
                        <a:rPr lang="fr-FR" sz="900" i="1" dirty="0" err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baines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Phénomènes de marée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 « Courants marins 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2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Démarche scientifique, rôles des courants marins, expérimentation de la relation courant chaud/froid, déplacement des déchets par les courants marins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2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2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</a:t>
                      </a:r>
                      <a:endParaRPr lang="fr-FR" sz="1050" dirty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Menaces et pollution des mers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paysages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et tri des éléments trouvés sur la plage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Pollutions : causes et conséquences  Impacts de l’homme sur le milieu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des mers 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Restitution des acquis 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jeu de fin de séjour pour aborder de façon ludique :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les thèmes étudiés et leur importance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 vocabulaire, les notions-clefs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dernière plage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75524" y="1951947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 smtClean="0"/>
              <a:t>Cycles 3 &amp; collège</a:t>
            </a:r>
            <a:endParaRPr lang="fr-FR" sz="14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306403" y="1289233"/>
            <a:ext cx="2730690" cy="8746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95020" y="1302141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70C0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290826" y="160517"/>
            <a:ext cx="2730690" cy="103623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72200" y="225326"/>
            <a:ext cx="248600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 Education Nationale : </a:t>
            </a:r>
            <a:r>
              <a:rPr lang="fr-FR" sz="1000" dirty="0"/>
              <a:t>délivré le 17/12/2018 - </a:t>
            </a:r>
            <a:r>
              <a:rPr lang="fr-FR" sz="1000" b="1" dirty="0"/>
              <a:t>3 classes </a:t>
            </a:r>
            <a:r>
              <a:rPr lang="fr-FR" sz="1000" dirty="0"/>
              <a:t>- Dont 24 maternelles	</a:t>
            </a:r>
            <a:br>
              <a:rPr lang="fr-FR" sz="1000" dirty="0"/>
            </a:br>
            <a:r>
              <a:rPr lang="fr-FR" sz="1000" b="1" dirty="0" smtClean="0">
                <a:solidFill>
                  <a:srgbClr val="0070C0"/>
                </a:solidFill>
              </a:rPr>
              <a:t>Capacité  : </a:t>
            </a:r>
            <a:r>
              <a:rPr lang="fr-FR" sz="1000" dirty="0" smtClean="0"/>
              <a:t>96 </a:t>
            </a:r>
            <a:r>
              <a:rPr lang="fr-FR" sz="1000" dirty="0"/>
              <a:t>lits – 80 </a:t>
            </a:r>
            <a:r>
              <a:rPr lang="fr-FR" sz="1000" dirty="0" smtClean="0"/>
              <a:t>élèves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Hébergement : </a:t>
            </a:r>
            <a:r>
              <a:rPr lang="fr-FR" sz="1000" dirty="0" smtClean="0"/>
              <a:t>2 bâtiments, chambre de 2, 4, 5 et 6 lits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62574" y="428481"/>
            <a:ext cx="481348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>
                <a:solidFill>
                  <a:prstClr val="white"/>
                </a:solidFill>
                <a:latin typeface="Rockwell" panose="02060603020205020403" pitchFamily="18" charset="0"/>
              </a:rPr>
              <a:t>Classe – Surf et Océan – Séjour sportif </a:t>
            </a:r>
            <a:r>
              <a:rPr lang="fr-FR" sz="1400" b="1" dirty="0" smtClean="0">
                <a:solidFill>
                  <a:prstClr val="white"/>
                </a:solidFill>
                <a:latin typeface="Rockwell" panose="02060603020205020403" pitchFamily="18" charset="0"/>
              </a:rPr>
              <a:t> </a:t>
            </a:r>
            <a:r>
              <a:rPr lang="fr-FR" sz="1200" b="1" dirty="0" smtClean="0">
                <a:solidFill>
                  <a:prstClr val="white"/>
                </a:solidFill>
                <a:latin typeface="Rockwell" panose="02060603020205020403" pitchFamily="18" charset="0"/>
              </a:rPr>
              <a:t>(</a:t>
            </a:r>
            <a:r>
              <a:rPr lang="fr-FR" sz="1200" b="1" dirty="0">
                <a:solidFill>
                  <a:prstClr val="white"/>
                </a:solidFill>
                <a:latin typeface="Rockwell" panose="02060603020205020403" pitchFamily="18" charset="0"/>
              </a:rPr>
              <a:t>sans bus)</a:t>
            </a:r>
            <a:endParaRPr lang="fr-FR" sz="1200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74218" cy="12497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pPr>
              <a:spcAft>
                <a:spcPts val="0"/>
              </a:spcAft>
            </a:pPr>
            <a:r>
              <a:rPr lang="fr-FR" sz="1100" b="1" u="sng" dirty="0" err="1" smtClean="0">
                <a:solidFill>
                  <a:srgbClr val="0070C0"/>
                </a:solidFill>
                <a:ea typeface="Lucida Sans Unicode"/>
                <a:cs typeface="Calibri"/>
              </a:rPr>
              <a:t>Pré-requis</a:t>
            </a:r>
            <a:r>
              <a:rPr lang="fr-FR" sz="1100" b="1" u="sng" dirty="0">
                <a:solidFill>
                  <a:srgbClr val="0070C0"/>
                </a:solidFill>
                <a:ea typeface="Lucida Sans Unicode"/>
                <a:cs typeface="Calibri"/>
              </a:rPr>
              <a:t> : </a:t>
            </a:r>
            <a:r>
              <a:rPr lang="fr-FR" sz="1050" dirty="0">
                <a:ea typeface="Lucida Sans Unicode"/>
                <a:cs typeface="Calibri"/>
              </a:rPr>
              <a:t>Bonne condition physique – Déplacement à pied quotidien + surf</a:t>
            </a:r>
            <a:endParaRPr lang="fr-FR" sz="110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Se </a:t>
            </a:r>
            <a:r>
              <a:rPr lang="fr-FR" sz="1050" dirty="0">
                <a:ea typeface="Lucida Sans Unicode"/>
                <a:cs typeface="Calibri"/>
              </a:rPr>
              <a:t>familiariser avec </a:t>
            </a:r>
            <a:r>
              <a:rPr lang="fr-FR" sz="1050" b="1" dirty="0">
                <a:solidFill>
                  <a:srgbClr val="0070C0"/>
                </a:solidFill>
                <a:ea typeface="Lucida Sans Unicode"/>
                <a:cs typeface="Calibri"/>
              </a:rPr>
              <a:t>un sport de glisse : le surf</a:t>
            </a:r>
            <a:endParaRPr lang="fr-FR" sz="1100" dirty="0">
              <a:solidFill>
                <a:srgbClr val="0070C0"/>
              </a:solidFill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Prendre </a:t>
            </a:r>
            <a:r>
              <a:rPr lang="fr-FR" sz="1050" dirty="0">
                <a:ea typeface="Lucida Sans Unicode"/>
                <a:cs typeface="Calibri"/>
              </a:rPr>
              <a:t>conscience des enjeux </a:t>
            </a:r>
            <a:r>
              <a:rPr lang="fr-FR" sz="1050" b="1" dirty="0">
                <a:solidFill>
                  <a:srgbClr val="0070C0"/>
                </a:solidFill>
                <a:ea typeface="Lucida Sans Unicode"/>
                <a:cs typeface="Calibri"/>
              </a:rPr>
              <a:t>de la protection</a:t>
            </a:r>
            <a:r>
              <a:rPr lang="fr-FR" sz="1050" dirty="0">
                <a:solidFill>
                  <a:srgbClr val="0070C0"/>
                </a:solidFill>
                <a:ea typeface="Lucida Sans Unicode"/>
                <a:cs typeface="Calibri"/>
              </a:rPr>
              <a:t> </a:t>
            </a:r>
            <a:r>
              <a:rPr lang="fr-FR" sz="1050" dirty="0">
                <a:ea typeface="Lucida Sans Unicode"/>
                <a:cs typeface="Calibri"/>
              </a:rPr>
              <a:t>des espèces et les milieux</a:t>
            </a:r>
            <a:endParaRPr lang="fr-FR" sz="110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Découvrir </a:t>
            </a:r>
            <a:r>
              <a:rPr lang="fr-FR" sz="1050" dirty="0">
                <a:solidFill>
                  <a:srgbClr val="0070C0"/>
                </a:solidFill>
                <a:ea typeface="Lucida Sans Unicode"/>
                <a:cs typeface="Calibri"/>
              </a:rPr>
              <a:t>différentes formes de</a:t>
            </a:r>
            <a:r>
              <a:rPr lang="fr-FR" sz="1050" b="1" dirty="0">
                <a:solidFill>
                  <a:srgbClr val="0070C0"/>
                </a:solidFill>
                <a:ea typeface="Lucida Sans Unicode"/>
                <a:cs typeface="Calibri"/>
              </a:rPr>
              <a:t> vie animale </a:t>
            </a:r>
            <a:r>
              <a:rPr lang="fr-FR" sz="1050" dirty="0">
                <a:solidFill>
                  <a:srgbClr val="0070C0"/>
                </a:solidFill>
                <a:ea typeface="Lucida Sans Unicode"/>
                <a:cs typeface="Calibri"/>
              </a:rPr>
              <a:t>et</a:t>
            </a:r>
            <a:r>
              <a:rPr lang="fr-FR" sz="1050" b="1" dirty="0">
                <a:solidFill>
                  <a:srgbClr val="0070C0"/>
                </a:solidFill>
                <a:ea typeface="Lucida Sans Unicode"/>
                <a:cs typeface="Calibri"/>
              </a:rPr>
              <a:t> végétale locales </a:t>
            </a:r>
            <a:endParaRPr lang="fr-FR" sz="1100" dirty="0" smtClean="0">
              <a:solidFill>
                <a:srgbClr val="0070C0"/>
              </a:solidFill>
              <a:latin typeface="Trebuchet MS"/>
              <a:ea typeface="Lucida Sans Unicode"/>
              <a:cs typeface="Times New Roman"/>
            </a:endParaRPr>
          </a:p>
          <a:p>
            <a:r>
              <a:rPr lang="fr-FR" sz="1050" b="1" dirty="0" smtClean="0">
                <a:solidFill>
                  <a:srgbClr val="0070C0"/>
                </a:solidFill>
                <a:ea typeface="Lucida Sans Unicode"/>
                <a:cs typeface="Calibri"/>
              </a:rPr>
              <a:t>- Connaitre et prévenir des dangers de la mer</a:t>
            </a:r>
            <a:r>
              <a:rPr lang="fr-FR" sz="1050" b="1" dirty="0" smtClean="0">
                <a:solidFill>
                  <a:srgbClr val="0070C0"/>
                </a:solidFill>
              </a:rPr>
              <a:t> </a:t>
            </a:r>
          </a:p>
          <a:p>
            <a:r>
              <a:rPr lang="fr-FR" sz="1050" dirty="0" smtClean="0">
                <a:ea typeface="Lucida Sans Unicode"/>
                <a:cs typeface="Calibri"/>
              </a:rPr>
              <a:t>- Faire </a:t>
            </a:r>
            <a:r>
              <a:rPr lang="fr-FR" sz="1050" dirty="0">
                <a:ea typeface="Lucida Sans Unicode"/>
                <a:cs typeface="Calibri"/>
              </a:rPr>
              <a:t>l’expérience du Vivre Ensemble</a:t>
            </a:r>
          </a:p>
          <a:p>
            <a:endParaRPr lang="fr-FR" sz="1050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29372" y="2815226"/>
            <a:ext cx="26887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Forêt sensorielle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- </a:t>
            </a:r>
            <a:r>
              <a:rPr lang="fr-FR" sz="800" i="1" dirty="0" smtClean="0">
                <a:solidFill>
                  <a:srgbClr val="000000"/>
                </a:solidFill>
                <a:ea typeface="Times New Roman"/>
                <a:cs typeface="Calibri"/>
              </a:rPr>
              <a:t>C1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Lac et p’tites bêtes aquatiques (journée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)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C2- C3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La vie au bord du lac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C2- C3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Land Art’ plage ou forêt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C1- C2- C3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Le monde caché de la forêt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C2- C3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Littoral et urbanisation </a:t>
            </a:r>
            <a:r>
              <a:rPr lang="fr-FR" sz="800" i="1" dirty="0" smtClean="0">
                <a:solidFill>
                  <a:srgbClr val="000000"/>
                </a:solidFill>
                <a:ea typeface="Times New Roman"/>
                <a:cs typeface="Calibri"/>
              </a:rPr>
              <a:t>C2- C3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Menaces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et pollution des mers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C2- C3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Petites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bêtes de la litière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C1- C2- C3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Plage et paysages du littoral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C1- C2- </a:t>
            </a:r>
            <a:r>
              <a:rPr lang="fr-FR" sz="800" i="1" dirty="0" smtClean="0">
                <a:solidFill>
                  <a:srgbClr val="000000"/>
                </a:solidFill>
                <a:ea typeface="Times New Roman"/>
                <a:cs typeface="Calibri"/>
              </a:rPr>
              <a:t>C3</a:t>
            </a: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Plage au bout des doigts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- </a:t>
            </a:r>
            <a:r>
              <a:rPr lang="fr-FR" sz="800" i="1" dirty="0" smtClean="0">
                <a:solidFill>
                  <a:srgbClr val="000000"/>
                </a:solidFill>
                <a:ea typeface="Times New Roman"/>
                <a:cs typeface="Calibri"/>
              </a:rPr>
              <a:t>C1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La Nature émoi–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C2 – C3</a:t>
            </a: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Vagues, </a:t>
            </a:r>
            <a:r>
              <a:rPr lang="fr-FR" sz="1000" dirty="0" err="1">
                <a:solidFill>
                  <a:srgbClr val="000000"/>
                </a:solidFill>
                <a:ea typeface="Times New Roman"/>
                <a:cs typeface="Calibri"/>
              </a:rPr>
              <a:t>baïnes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et marées C2-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C3-C </a:t>
            </a:r>
            <a:endParaRPr lang="fr-FR" sz="800" i="1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endParaRPr lang="fr-FR" sz="8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sportives</a:t>
            </a: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Jeux coopératifs - C2- C3-C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Surf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, </a:t>
            </a:r>
            <a:r>
              <a:rPr lang="fr-FR" sz="1000" dirty="0" err="1">
                <a:solidFill>
                  <a:srgbClr val="000000"/>
                </a:solidFill>
                <a:ea typeface="Times New Roman"/>
                <a:cs typeface="Calibri"/>
              </a:rPr>
              <a:t>Paddle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- C3-C </a:t>
            </a: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Vélo - C2- C3-C </a:t>
            </a: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Voile - C3-C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 smtClean="0"/>
          </a:p>
          <a:p>
            <a:pPr lvl="0"/>
            <a:r>
              <a:rPr lang="fr-FR" sz="1100" b="1" dirty="0" smtClean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Vivre </a:t>
            </a:r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Ensemble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Agir maintenant pour demain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Compréhension mutuelle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Moi et mon groupe classe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Temps boussole  - C3, C</a:t>
            </a:r>
          </a:p>
          <a:p>
            <a:pPr lvl="0"/>
            <a:endParaRPr lang="fr-FR" sz="6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Temps de classe/ Energie 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Courants marins 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Oiseau : Qui es –tu ? – C1-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Vous avez dit Biodiversité ? 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Défis Energie solaire , hydraulique, éoliennes – C3 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Fabrique ta ville de demain – C3 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Vous avez dit énergies ? – C3 </a:t>
            </a:r>
          </a:p>
          <a:p>
            <a:pPr lvl="0"/>
            <a:endParaRPr lang="fr-FR" sz="600" b="1" dirty="0">
              <a:solidFill>
                <a:srgbClr val="4F81BD"/>
              </a:solidFill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Sites – Activités humaines Patrimoine </a:t>
            </a:r>
            <a:endParaRPr lang="fr-FR" sz="1000" dirty="0">
              <a:solidFill>
                <a:prstClr val="black"/>
              </a:solidFill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La dune du Pilat, un milieu fragile – C2-C3-C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Le village de l’Herbe– C2-C3-C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78577" y="2584394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26570" y="5896986"/>
            <a:ext cx="5616624" cy="576271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61830" y="5691187"/>
            <a:ext cx="5112568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b="1" dirty="0">
              <a:solidFill>
                <a:srgbClr val="000000"/>
              </a:solidFill>
              <a:ea typeface="Times New Roman"/>
              <a:cs typeface="Calibri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Pistes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cyclables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et </a:t>
            </a:r>
            <a:r>
              <a:rPr lang="fr-FR" sz="1000" dirty="0" err="1">
                <a:solidFill>
                  <a:srgbClr val="000000"/>
                </a:solidFill>
                <a:ea typeface="Times New Roman"/>
                <a:cs typeface="Calibri"/>
              </a:rPr>
              <a:t>Vélodyssée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avec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accès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sur de nombreux sites naturels </a:t>
            </a:r>
            <a:endParaRPr lang="fr-FR" sz="1000" dirty="0">
              <a:latin typeface="Trebuchet MS"/>
              <a:ea typeface="Lucida Sans Unicode"/>
              <a:cs typeface="Times New Roman"/>
            </a:endParaRP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Le bassin d’Arcachon et les villages ostréicoles</a:t>
            </a:r>
            <a:endParaRPr lang="fr-FR" sz="1000" dirty="0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2574" y="428481"/>
            <a:ext cx="481348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>
                <a:solidFill>
                  <a:prstClr val="white"/>
                </a:solidFill>
                <a:latin typeface="Rockwell" panose="02060603020205020403" pitchFamily="18" charset="0"/>
              </a:rPr>
              <a:t>Classe – Surf et Océan – Séjour sportif </a:t>
            </a:r>
            <a:r>
              <a:rPr lang="fr-FR" sz="1400" b="1" dirty="0" smtClean="0">
                <a:solidFill>
                  <a:prstClr val="white"/>
                </a:solidFill>
                <a:latin typeface="Rockwell" panose="02060603020205020403" pitchFamily="18" charset="0"/>
              </a:rPr>
              <a:t> </a:t>
            </a:r>
            <a:r>
              <a:rPr lang="fr-FR" sz="1200" b="1" dirty="0" smtClean="0">
                <a:solidFill>
                  <a:prstClr val="white"/>
                </a:solidFill>
                <a:latin typeface="Rockwell" panose="02060603020205020403" pitchFamily="18" charset="0"/>
              </a:rPr>
              <a:t>(</a:t>
            </a:r>
            <a:r>
              <a:rPr lang="fr-FR" sz="1200" b="1" dirty="0">
                <a:solidFill>
                  <a:prstClr val="white"/>
                </a:solidFill>
                <a:latin typeface="Rockwell" panose="02060603020205020403" pitchFamily="18" charset="0"/>
              </a:rPr>
              <a:t>sans bus)</a:t>
            </a:r>
            <a:endParaRPr lang="fr-FR" sz="1200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CCAS»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Lacanau Océan (33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pic>
        <p:nvPicPr>
          <p:cNvPr id="37" name="Picture 3" descr="34789948_10217114725328669_1836254580971667456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0367" y="2169121"/>
            <a:ext cx="1180250" cy="88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extérieurs_cc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4881" y="2158329"/>
            <a:ext cx="1190237" cy="89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352</Words>
  <Application>Microsoft Office PowerPoint</Application>
  <PresentationFormat>Affichage à l'écran (4:3)</PresentationFormat>
  <Paragraphs>202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76</cp:revision>
  <cp:lastPrinted>2019-08-08T08:38:29Z</cp:lastPrinted>
  <dcterms:created xsi:type="dcterms:W3CDTF">2019-07-24T08:43:08Z</dcterms:created>
  <dcterms:modified xsi:type="dcterms:W3CDTF">2020-08-28T10:16:23Z</dcterms:modified>
</cp:coreProperties>
</file>