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848"/>
    <a:srgbClr val="049F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28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8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2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147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1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2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045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53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979F-ECF7-4063-ACEB-60EFE2925727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431E-4EE2-42AE-B579-2B95ABDA4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023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3" y="446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</a:t>
            </a:r>
            <a:r>
              <a:rPr lang="fr-FR" sz="2000" b="1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Les </a:t>
            </a:r>
            <a:r>
              <a:rPr lang="fr-FR" sz="2000" b="1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Bonnes </a:t>
            </a:r>
            <a:r>
              <a:rPr lang="fr-FR" sz="2000" b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Vacances</a:t>
            </a:r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</a:t>
            </a:r>
            <a:r>
              <a:rPr lang="fr-FR" sz="1600" b="1" i="1" dirty="0" smtClean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La Teste de Buch (33)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5524" y="456927"/>
            <a:ext cx="494454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- Petits naturalistes en herbe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5381" y="949158"/>
            <a:ext cx="5855299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900" i="1" dirty="0">
                <a:ea typeface="Lucida Sans Unicode"/>
                <a:cs typeface="Times New Roman"/>
              </a:rPr>
              <a:t>Un séjour «  petit naturaliste » pour cheminer dans de nombreux milieux, découvrir la beauté de la biodiversité  et </a:t>
            </a:r>
            <a:endParaRPr lang="fr-FR" sz="90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900" i="1" dirty="0">
                <a:ea typeface="Lucida Sans Unicode"/>
                <a:cs typeface="Times New Roman"/>
              </a:rPr>
              <a:t>prendre conscience du rôle et l’importance des écosystèmes pour la vie de notre planète…Apprendre à lire et explorer les </a:t>
            </a:r>
            <a:endParaRPr lang="fr-FR" sz="90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900" i="1" dirty="0">
                <a:ea typeface="Lucida Sans Unicode"/>
                <a:cs typeface="Times New Roman"/>
              </a:rPr>
              <a:t>paysages, observer la variété de la faune et des plantes locales et découvrir des sites protégés et préservés, proposer des </a:t>
            </a:r>
            <a:endParaRPr lang="fr-FR" sz="90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900" i="1" dirty="0">
                <a:ea typeface="Lucida Sans Unicode"/>
                <a:cs typeface="Times New Roman"/>
              </a:rPr>
              <a:t>solutions pour préserver les espaces et les </a:t>
            </a:r>
            <a:r>
              <a:rPr lang="fr-FR" sz="900" i="1" dirty="0" smtClean="0">
                <a:ea typeface="Lucida Sans Unicode"/>
                <a:cs typeface="Times New Roman"/>
              </a:rPr>
              <a:t>espèces…Bref</a:t>
            </a:r>
            <a:r>
              <a:rPr lang="fr-FR" sz="900" i="1" dirty="0">
                <a:ea typeface="Lucida Sans Unicode"/>
                <a:cs typeface="Times New Roman"/>
              </a:rPr>
              <a:t>, un séjour pour faire évoluer les enfants afin qu’ils deviennent </a:t>
            </a:r>
            <a:endParaRPr lang="fr-FR" sz="90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00" i="1" dirty="0">
                <a:ea typeface="Lucida Sans Unicode"/>
                <a:cs typeface="Times New Roman"/>
              </a:rPr>
              <a:t>des citoyens soucieux de leur environnement et de sa protection des espaces et des êtres vivants… </a:t>
            </a:r>
            <a:endParaRPr lang="fr-FR" sz="1000" dirty="0">
              <a:effectLst/>
              <a:latin typeface="Trebuchet MS"/>
              <a:ea typeface="Lucida Sans Unicode"/>
              <a:cs typeface="Times New Roman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1891378"/>
              </p:ext>
            </p:extLst>
          </p:nvPr>
        </p:nvGraphicFramePr>
        <p:xfrm>
          <a:off x="275524" y="2276872"/>
          <a:ext cx="8616955" cy="410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391"/>
                <a:gridCol w="1723391"/>
                <a:gridCol w="1713790"/>
                <a:gridCol w="1732992"/>
                <a:gridCol w="1723391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1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2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3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</a:t>
                      </a:r>
                      <a:r>
                        <a:rPr lang="fr-FR" sz="1200" b="1" baseline="0" dirty="0" smtClean="0"/>
                        <a:t> 4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Jour 5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1669896">
                <a:tc>
                  <a:txBody>
                    <a:bodyPr/>
                    <a:lstStyle/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Voyage</a:t>
                      </a: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 découverte du centre </a:t>
                      </a:r>
                    </a:p>
                    <a:p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cadre et les espaces de vie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règles de vie collective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vivre ensemble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Dune du </a:t>
                      </a:r>
                      <a:r>
                        <a:rPr lang="fr-FR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Pyla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un milieu fragile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Espaces Naturels Sensibles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</a:t>
                      </a:r>
                      <a:r>
                        <a:rPr lang="fr-FR" sz="900" i="1" dirty="0" err="1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Pyla</a:t>
                      </a: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, un site classé et protégé Lecture de paysage et de carte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Érosion marine et éolienne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Évolution et formation de la dune</a:t>
                      </a:r>
                      <a:b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</a:b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Influences de l'homme sur le milieu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Déplacement en 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Atelier- Oiseaux : Qui es-tu 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Times New Roman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Times New Roman"/>
                        </a:rPr>
                        <a:t>Apprentissage et morphologie des oiseaux.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Times New Roman"/>
                        </a:rPr>
                        <a:t>Les différents types de becs, pattes, corps et queues.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Times New Roman"/>
                        </a:rPr>
                        <a:t>Apprendre à reconnaître les oiseaux,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Times New Roman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Temps de classe – Courrier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Temps de retour sur les espèces et êtres vivants observés</a:t>
                      </a:r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900" b="1" i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centre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Sentier du littoral : Paysages, faune et flore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Espaces Naturels Sensibles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et cartographie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 Sud du bassin et ses multiples facettes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La Nature au service de l’Homme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Rôles et Importance des zones humides</a:t>
                      </a:r>
                      <a:endParaRPr lang="fr-FR" sz="1050" i="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050" b="1" i="0" kern="1200" dirty="0" smtClean="0">
                        <a:solidFill>
                          <a:schemeClr val="tx2"/>
                        </a:solidFill>
                        <a:effectLst/>
                        <a:latin typeface="Trebuchet MS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900" b="1" i="1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</a:t>
                      </a: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x-none" sz="900" b="1" i="1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ement en bus</a:t>
                      </a: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Rangement des valises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Menaces et pollution des mers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paysages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et tri des éléments trouvés sur la plage 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Pollutions : causes et conséquences  Impacts de l’homme sur le milieu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Pique-nique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tiré du sac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2"/>
                          </a:solidFill>
                        </a:rPr>
                        <a:t>Repas</a:t>
                      </a:r>
                      <a:r>
                        <a:rPr lang="fr-FR" sz="1000" b="1" baseline="0" dirty="0" smtClean="0">
                          <a:solidFill>
                            <a:schemeClr val="tx2"/>
                          </a:solidFill>
                        </a:rPr>
                        <a:t> au centre</a:t>
                      </a:r>
                      <a:endParaRPr lang="fr-FR" sz="10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1477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0" algn="l"/>
                        </a:tabLs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Plage et paysages du Bassin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Immersion sensorielle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Jouer, courir,, s’oxygéner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 de paysage marin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Ecoute des paysages sonores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Récolte d’éléments sur la plage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b="1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+ Atelier </a:t>
                      </a:r>
                      <a:r>
                        <a:rPr lang="fr-FR" sz="900" b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« Vous avez dit biodiversité ?  »</a:t>
                      </a:r>
                      <a:endParaRPr lang="fr-FR" sz="90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P’tites bêtes de la litière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Palette de couleurs 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Habitants du sol et sous-sol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Litière forestière et décomposeurs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Récolte et observation des insectes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L’estran à marée basse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enjeux de la biodiversité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Lecture de paysage à marée basse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Observer et collecter quelques animaux d'un milieu sensible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Marées et chaîne alimentaire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5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7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 cachés de La Teste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Zones Humides</a:t>
                      </a:r>
                    </a:p>
                    <a:p>
                      <a:pPr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Identifier la faune et la flore des différents milieux naturels : fossés, prairies humides, forêt marécageuse, digue… </a:t>
                      </a:r>
                      <a:endParaRPr lang="fr-FR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4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i="1" dirty="0" smtClean="0">
                        <a:effectLst/>
                        <a:latin typeface="Trebuchet MS"/>
                        <a:ea typeface="Lucida Sans Unicode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Temps de retour sur les </a:t>
                      </a:r>
                      <a:r>
                        <a:rPr lang="fr-FR" sz="9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espéces</a:t>
                      </a: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êtres vivants observés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5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900" i="1" dirty="0" smtClean="0">
                        <a:effectLst/>
                        <a:latin typeface="Trebuchet MS"/>
                        <a:ea typeface="Lucida Sans Unicode"/>
                        <a:cs typeface="Tahoma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Déplacement à pied</a:t>
                      </a:r>
                      <a:endParaRPr lang="fr-FR" sz="90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Rallye biodiversité  ou </a:t>
                      </a:r>
                      <a:r>
                        <a:rPr lang="fr-FR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Land’Art</a:t>
                      </a:r>
                      <a:r>
                        <a:rPr lang="fr-FR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Restitution des acquis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Grand jeu de fin de séjour pour aborder de façon ludique :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les thèmes étudiés et leur importance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les êtres vivants du bassin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smtClean="0">
                          <a:effectLst/>
                          <a:latin typeface="+mn-lt"/>
                          <a:ea typeface="Lucida Sans Unicode"/>
                          <a:cs typeface="Calibri"/>
                        </a:rPr>
                        <a:t>- le vocabulaire, les notions-clefs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500" b="1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Lucida Sans Unicode"/>
                          <a:cs typeface="Calibri"/>
                        </a:rPr>
                        <a:t> </a:t>
                      </a:r>
                      <a:endParaRPr lang="fr-FR" sz="1050" dirty="0" smtClean="0">
                        <a:effectLst/>
                        <a:latin typeface="Trebuchet MS"/>
                        <a:ea typeface="Lucida Sans Unicode"/>
                        <a:cs typeface="Times New Roman"/>
                      </a:endParaRPr>
                    </a:p>
                    <a:p>
                      <a:r>
                        <a:rPr lang="fr-FR" sz="9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Retour en bus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247516" y="1849404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Exemple de séjour modulable </a:t>
            </a:r>
            <a:r>
              <a:rPr lang="fr-FR" sz="1400" dirty="0" smtClean="0"/>
              <a:t>– </a:t>
            </a:r>
            <a:r>
              <a:rPr lang="fr-FR" sz="1400" b="1" dirty="0" smtClean="0">
                <a:solidFill>
                  <a:srgbClr val="C00000"/>
                </a:solidFill>
              </a:rPr>
              <a:t>5 jours </a:t>
            </a:r>
            <a:r>
              <a:rPr lang="fr-FR" sz="1400" dirty="0" smtClean="0"/>
              <a:t>– </a:t>
            </a:r>
            <a:r>
              <a:rPr lang="fr-FR" sz="1400" i="1" dirty="0" smtClean="0"/>
              <a:t>Cycles 2</a:t>
            </a:r>
            <a:r>
              <a:rPr lang="fr-FR" sz="1400" i="1" smtClean="0"/>
              <a:t>, 3</a:t>
            </a:r>
            <a:endParaRPr lang="fr-FR" sz="140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8870" y="6307051"/>
            <a:ext cx="1045840" cy="50249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116336" y="6381328"/>
            <a:ext cx="24482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</a:t>
            </a:r>
            <a:r>
              <a:rPr lang="fr-FR" sz="900" b="1" i="1" dirty="0">
                <a:solidFill>
                  <a:schemeClr val="tx2"/>
                </a:solidFill>
              </a:rPr>
              <a:t>Edu</a:t>
            </a:r>
            <a:r>
              <a:rPr lang="fr-FR" sz="800" i="1" dirty="0" smtClean="0"/>
              <a:t>cation Nationale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75524" y="6458272"/>
            <a:ext cx="4296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306403" y="1412063"/>
            <a:ext cx="2730690" cy="87468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64932" y="1376410"/>
            <a:ext cx="248600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70C0"/>
                </a:solidFill>
              </a:rPr>
              <a:t>Les + </a:t>
            </a:r>
          </a:p>
          <a:p>
            <a:r>
              <a:rPr lang="fr-FR" sz="1000" dirty="0" smtClean="0"/>
              <a:t>- Projet accompagné et personnalisé </a:t>
            </a:r>
          </a:p>
          <a:p>
            <a:r>
              <a:rPr lang="fr-FR" sz="1000" dirty="0" smtClean="0"/>
              <a:t>- Espace Enseignant / DSDEN en ligne  </a:t>
            </a:r>
          </a:p>
          <a:p>
            <a:r>
              <a:rPr lang="fr-FR" sz="1000" dirty="0" smtClean="0"/>
              <a:t>- Aide au montage du dossier administratif</a:t>
            </a:r>
          </a:p>
          <a:p>
            <a:r>
              <a:rPr lang="fr-FR" sz="1000" dirty="0" smtClean="0"/>
              <a:t>- Encadrement spécialisé environnement  </a:t>
            </a:r>
            <a:endParaRPr lang="fr-FR" sz="10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290826" y="160517"/>
            <a:ext cx="2730690" cy="116955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b="1" dirty="0" smtClean="0">
              <a:solidFill>
                <a:schemeClr val="accent1"/>
              </a:solidFill>
            </a:endParaRPr>
          </a:p>
          <a:p>
            <a:endParaRPr lang="fr-FR" sz="1000" b="1" dirty="0">
              <a:solidFill>
                <a:schemeClr val="accent1"/>
              </a:solidFill>
            </a:endParaRPr>
          </a:p>
          <a:p>
            <a:r>
              <a:rPr lang="fr-FR" sz="1100" b="1" dirty="0" smtClean="0"/>
              <a:t>pour </a:t>
            </a:r>
            <a:r>
              <a:rPr lang="fr-FR" sz="1100" b="1" dirty="0"/>
              <a:t>3 classes N° 178303  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67586" y="160518"/>
            <a:ext cx="248600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70C0"/>
                </a:solidFill>
              </a:rPr>
              <a:t>Agrément</a:t>
            </a:r>
            <a:r>
              <a:rPr lang="fr-FR" sz="1000" dirty="0">
                <a:solidFill>
                  <a:srgbClr val="0070C0"/>
                </a:solidFill>
              </a:rPr>
              <a:t> </a:t>
            </a:r>
            <a:r>
              <a:rPr lang="fr-FR" sz="1000" b="1" dirty="0">
                <a:solidFill>
                  <a:srgbClr val="0070C0"/>
                </a:solidFill>
              </a:rPr>
              <a:t>Education Nationale</a:t>
            </a:r>
            <a:r>
              <a:rPr lang="fr-FR" sz="1000" dirty="0">
                <a:solidFill>
                  <a:srgbClr val="0070C0"/>
                </a:solidFill>
              </a:rPr>
              <a:t> : </a:t>
            </a:r>
            <a:r>
              <a:rPr lang="fr-FR" sz="1000" dirty="0"/>
              <a:t>délivré le 26/03/2018 </a:t>
            </a:r>
            <a:r>
              <a:rPr lang="fr-FR" sz="1000" dirty="0" smtClean="0"/>
              <a:t> - 3 </a:t>
            </a:r>
            <a:r>
              <a:rPr lang="fr-FR" sz="1000" dirty="0"/>
              <a:t>classes dont 30 </a:t>
            </a:r>
            <a:r>
              <a:rPr lang="fr-FR" sz="1000" dirty="0" smtClean="0"/>
              <a:t> - Grandes section</a:t>
            </a:r>
            <a:endParaRPr lang="fr-FR" sz="1000" dirty="0"/>
          </a:p>
          <a:p>
            <a:r>
              <a:rPr lang="fr-FR" sz="1000" b="1" dirty="0" smtClean="0">
                <a:solidFill>
                  <a:srgbClr val="0070C0"/>
                </a:solidFill>
              </a:rPr>
              <a:t>Capacité</a:t>
            </a:r>
            <a:r>
              <a:rPr lang="fr-FR" sz="1000" b="1" dirty="0">
                <a:solidFill>
                  <a:srgbClr val="0070C0"/>
                </a:solidFill>
              </a:rPr>
              <a:t> : </a:t>
            </a:r>
            <a:r>
              <a:rPr lang="fr-FR" sz="1000" dirty="0"/>
              <a:t>100</a:t>
            </a:r>
            <a:r>
              <a:rPr lang="fr-FR" sz="1000" b="1" dirty="0"/>
              <a:t> </a:t>
            </a:r>
            <a:r>
              <a:rPr lang="fr-FR" sz="1000" dirty="0"/>
              <a:t>lits</a:t>
            </a:r>
          </a:p>
          <a:p>
            <a:r>
              <a:rPr lang="fr-FR" sz="1000" b="1" dirty="0">
                <a:solidFill>
                  <a:srgbClr val="0070C0"/>
                </a:solidFill>
              </a:rPr>
              <a:t>Hébergement : </a:t>
            </a:r>
            <a:r>
              <a:rPr lang="fr-FR" sz="1000" b="1" dirty="0" smtClean="0">
                <a:solidFill>
                  <a:srgbClr val="0070C0"/>
                </a:solidFill>
              </a:rPr>
              <a:t> </a:t>
            </a:r>
            <a:r>
              <a:rPr lang="fr-FR" sz="1000" dirty="0" smtClean="0"/>
              <a:t>2</a:t>
            </a:r>
            <a:r>
              <a:rPr lang="fr-FR" sz="1000" dirty="0"/>
              <a:t>, 4, 7  à 8 lits simples </a:t>
            </a:r>
          </a:p>
          <a:p>
            <a:r>
              <a:rPr lang="fr-FR" sz="1000" dirty="0" smtClean="0"/>
              <a:t>1 </a:t>
            </a:r>
            <a:r>
              <a:rPr lang="fr-FR" sz="1000" dirty="0"/>
              <a:t>pavillon avec sanitaires complets - dans les </a:t>
            </a:r>
            <a:r>
              <a:rPr lang="fr-FR" sz="1000" dirty="0" smtClean="0"/>
              <a:t>chambres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xmlns="" val="1610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96399" y="811096"/>
            <a:ext cx="5256584" cy="11464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8365" y="811096"/>
            <a:ext cx="4824536" cy="1146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  <a:latin typeface="Rockwell" panose="02060603020205020403" pitchFamily="18" charset="0"/>
              </a:rPr>
              <a:t>Objectifs pédagogiques </a:t>
            </a:r>
            <a:r>
              <a:rPr lang="fr-FR" sz="16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du séjour :</a:t>
            </a:r>
          </a:p>
          <a:p>
            <a:pPr algn="just"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Observer </a:t>
            </a:r>
            <a:r>
              <a:rPr lang="fr-FR" sz="1050" dirty="0">
                <a:ea typeface="Lucida Sans Unicode"/>
                <a:cs typeface="Calibri"/>
              </a:rPr>
              <a:t>et </a:t>
            </a:r>
            <a:r>
              <a:rPr lang="fr-FR" sz="1050" b="1" dirty="0">
                <a:ea typeface="Lucida Sans Unicode"/>
                <a:cs typeface="Calibri"/>
              </a:rPr>
              <a:t>reconnaitre </a:t>
            </a:r>
            <a:r>
              <a:rPr lang="fr-FR" sz="1050" dirty="0">
                <a:ea typeface="Lucida Sans Unicode"/>
                <a:cs typeface="Calibri"/>
              </a:rPr>
              <a:t>les êtres vivants, espèces locales,</a:t>
            </a:r>
            <a:r>
              <a:rPr lang="fr-FR" sz="1050" b="1" dirty="0">
                <a:ea typeface="Lucida Sans Unicode"/>
                <a:cs typeface="Calibri"/>
              </a:rPr>
              <a:t> </a:t>
            </a:r>
            <a:r>
              <a:rPr lang="fr-FR" sz="1050" dirty="0">
                <a:ea typeface="Lucida Sans Unicode"/>
                <a:cs typeface="Calibri"/>
              </a:rPr>
              <a:t>dans leur milieu </a:t>
            </a:r>
            <a:endParaRPr lang="fr-FR" sz="1100" dirty="0">
              <a:latin typeface="Trebuchet MS"/>
              <a:ea typeface="Lucida Sans Unicode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Comprendre </a:t>
            </a:r>
            <a:r>
              <a:rPr lang="fr-FR" sz="1050" dirty="0">
                <a:ea typeface="Lucida Sans Unicode"/>
                <a:cs typeface="Calibri"/>
              </a:rPr>
              <a:t>le rôle de la </a:t>
            </a:r>
            <a:r>
              <a:rPr lang="fr-FR" sz="1050" b="1" dirty="0">
                <a:ea typeface="Lucida Sans Unicode"/>
                <a:cs typeface="Calibri"/>
              </a:rPr>
              <a:t>biodiversité</a:t>
            </a:r>
            <a:r>
              <a:rPr lang="fr-FR" sz="1050" dirty="0">
                <a:ea typeface="Lucida Sans Unicode"/>
                <a:cs typeface="Calibri"/>
              </a:rPr>
              <a:t> pour l’équilibre des milieux</a:t>
            </a:r>
            <a:endParaRPr lang="fr-FR" sz="1100" dirty="0">
              <a:latin typeface="Trebuchet MS"/>
              <a:ea typeface="Lucida Sans Unicode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Sensibiliser </a:t>
            </a:r>
            <a:r>
              <a:rPr lang="fr-FR" sz="1050" dirty="0">
                <a:ea typeface="Lucida Sans Unicode"/>
                <a:cs typeface="Calibri"/>
              </a:rPr>
              <a:t>à la fragilité des espaces naturels de notre environnement. </a:t>
            </a:r>
            <a:endParaRPr lang="fr-FR" sz="1100" dirty="0">
              <a:latin typeface="Trebuchet MS"/>
              <a:ea typeface="Lucida Sans Unicode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1050" dirty="0" smtClean="0">
                <a:ea typeface="Lucida Sans Unicode"/>
                <a:cs typeface="Calibri"/>
              </a:rPr>
              <a:t>- Proposer </a:t>
            </a:r>
            <a:r>
              <a:rPr lang="fr-FR" sz="1050" dirty="0">
                <a:ea typeface="Lucida Sans Unicode"/>
                <a:cs typeface="Calibri"/>
              </a:rPr>
              <a:t>des solutions </a:t>
            </a:r>
            <a:r>
              <a:rPr lang="fr-FR" sz="1050" dirty="0" smtClean="0">
                <a:ea typeface="Lucida Sans Unicode"/>
                <a:cs typeface="Calibri"/>
              </a:rPr>
              <a:t>pour </a:t>
            </a:r>
            <a:r>
              <a:rPr lang="fr-FR" sz="1050" b="1" dirty="0">
                <a:ea typeface="Lucida Sans Unicode"/>
                <a:cs typeface="Calibri"/>
              </a:rPr>
              <a:t>participer à la protection </a:t>
            </a:r>
            <a:r>
              <a:rPr lang="fr-FR" sz="1050" b="1" dirty="0" smtClean="0">
                <a:ea typeface="Lucida Sans Unicode"/>
                <a:cs typeface="Calibri"/>
              </a:rPr>
              <a:t>des </a:t>
            </a:r>
            <a:r>
              <a:rPr lang="fr-FR" sz="1050" b="1" dirty="0">
                <a:ea typeface="Lucida Sans Unicode"/>
                <a:cs typeface="Calibri"/>
              </a:rPr>
              <a:t>êtres vivants</a:t>
            </a:r>
            <a:endParaRPr lang="fr-FR" sz="1100" dirty="0">
              <a:latin typeface="Trebuchet MS"/>
              <a:ea typeface="Lucida Sans Unicode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50" b="1" dirty="0" smtClean="0">
                <a:ea typeface="Lucida Sans Unicode"/>
                <a:cs typeface="Arial"/>
              </a:rPr>
              <a:t>- Encourager </a:t>
            </a:r>
            <a:r>
              <a:rPr lang="fr-FR" sz="1050" b="1" dirty="0">
                <a:ea typeface="Lucida Sans Unicode"/>
                <a:cs typeface="Arial"/>
              </a:rPr>
              <a:t>à regarder, toucher, sentir, percevoir, écouter, </a:t>
            </a:r>
            <a:r>
              <a:rPr lang="fr-FR" sz="1050" b="1" dirty="0" smtClean="0">
                <a:ea typeface="Lucida Sans Unicode"/>
                <a:cs typeface="Arial"/>
              </a:rPr>
              <a:t>goûter…questionner</a:t>
            </a:r>
            <a:r>
              <a:rPr lang="fr-FR" sz="1050" b="1" dirty="0"/>
              <a:t> </a:t>
            </a:r>
            <a:endParaRPr lang="fr-FR" sz="1050" dirty="0"/>
          </a:p>
        </p:txBody>
      </p:sp>
      <p:sp>
        <p:nvSpPr>
          <p:cNvPr id="14" name="ZoneTexte 13"/>
          <p:cNvSpPr txBox="1"/>
          <p:nvPr/>
        </p:nvSpPr>
        <p:spPr>
          <a:xfrm>
            <a:off x="222566" y="2169121"/>
            <a:ext cx="27317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Autres activités possibles : </a:t>
            </a:r>
            <a:endParaRPr lang="fr-FR" sz="1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29372" y="2815226"/>
            <a:ext cx="268874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Sorties terrain </a:t>
            </a:r>
          </a:p>
          <a:p>
            <a:r>
              <a:rPr lang="fr-FR" sz="1000" dirty="0"/>
              <a:t>Balade ornithologique - C3</a:t>
            </a:r>
          </a:p>
          <a:p>
            <a:r>
              <a:rPr lang="fr-FR" sz="1000" dirty="0"/>
              <a:t>Estran à marée basse – C2-C3-C</a:t>
            </a:r>
          </a:p>
          <a:p>
            <a:r>
              <a:rPr lang="fr-FR" sz="1000" dirty="0" err="1"/>
              <a:t>Land’Art</a:t>
            </a:r>
            <a:r>
              <a:rPr lang="fr-FR" sz="1000" dirty="0"/>
              <a:t> – C2-C3</a:t>
            </a:r>
          </a:p>
          <a:p>
            <a:r>
              <a:rPr lang="fr-FR" sz="1000" dirty="0"/>
              <a:t>Le monde caché de la forêt– C2-C3</a:t>
            </a:r>
          </a:p>
          <a:p>
            <a:r>
              <a:rPr lang="fr-FR" sz="1000" dirty="0"/>
              <a:t>Menaces et pollution des mers – C2-C3</a:t>
            </a:r>
          </a:p>
          <a:p>
            <a:r>
              <a:rPr lang="fr-FR" sz="1000" dirty="0"/>
              <a:t>Petites bêtes de la litière– C2-C3</a:t>
            </a:r>
          </a:p>
          <a:p>
            <a:r>
              <a:rPr lang="fr-FR" sz="1000" dirty="0"/>
              <a:t>Plage au bout des doigts – C1</a:t>
            </a:r>
          </a:p>
          <a:p>
            <a:r>
              <a:rPr lang="fr-FR" sz="1000" dirty="0" smtClean="0"/>
              <a:t>La Nature émoi – </a:t>
            </a:r>
            <a:r>
              <a:rPr lang="fr-FR" sz="1000" dirty="0"/>
              <a:t>C2-C3</a:t>
            </a:r>
          </a:p>
          <a:p>
            <a:r>
              <a:rPr lang="fr-FR" sz="1000" dirty="0"/>
              <a:t>Prés-cachés de La Teste– C2-C3</a:t>
            </a:r>
          </a:p>
          <a:p>
            <a:r>
              <a:rPr lang="fr-FR" sz="1100" b="1" dirty="0"/>
              <a:t> </a:t>
            </a:r>
            <a:endParaRPr lang="fr-FR" sz="1100" dirty="0"/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humaines </a:t>
            </a:r>
          </a:p>
          <a:p>
            <a:r>
              <a:rPr lang="fr-FR" sz="1000" dirty="0">
                <a:latin typeface="+mj-lt"/>
              </a:rPr>
              <a:t>Chalut les enfants ! – C2-C3</a:t>
            </a:r>
          </a:p>
          <a:p>
            <a:r>
              <a:rPr lang="fr-FR" sz="1000" dirty="0" smtClean="0">
                <a:latin typeface="+mj-lt"/>
              </a:rPr>
              <a:t>Huitres et  ostréiculteurs – C2-C3-C</a:t>
            </a: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Activités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sportives</a:t>
            </a:r>
          </a:p>
          <a:p>
            <a:r>
              <a:rPr lang="fr-FR" sz="1000" dirty="0"/>
              <a:t>Jeux coopératifs– C2-C3-C</a:t>
            </a:r>
          </a:p>
          <a:p>
            <a:r>
              <a:rPr lang="fr-FR" sz="1000" dirty="0"/>
              <a:t>Voile - C3-C</a:t>
            </a:r>
            <a:endParaRPr lang="fr-FR" sz="1000" b="1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endParaRPr lang="fr-FR" sz="1000" dirty="0">
              <a:latin typeface="+mj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6616" y="2927616"/>
            <a:ext cx="286751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b="1" dirty="0">
                <a:solidFill>
                  <a:srgbClr val="4F81BD">
                    <a:lumMod val="75000"/>
                  </a:srgbClr>
                </a:solidFill>
                <a:latin typeface="Rockwell" panose="02060603020205020403" pitchFamily="18" charset="0"/>
              </a:rPr>
              <a:t>Vivre Ensemble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Agir maintenant pour demain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Compréhension mutuelle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Moi et mon groupe classe - C3, C</a:t>
            </a:r>
          </a:p>
          <a:p>
            <a:pPr lvl="0"/>
            <a:r>
              <a:rPr lang="fr-FR" sz="900" dirty="0">
                <a:solidFill>
                  <a:prstClr val="black"/>
                </a:solidFill>
              </a:rPr>
              <a:t>Temps boussole  - C3, C</a:t>
            </a:r>
          </a:p>
          <a:p>
            <a:endParaRPr lang="fr-FR" sz="8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Temps 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de </a:t>
            </a:r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classe</a:t>
            </a:r>
          </a:p>
          <a:p>
            <a:r>
              <a:rPr lang="fr-FR" sz="1000" dirty="0" smtClean="0"/>
              <a:t>Courants </a:t>
            </a:r>
            <a:r>
              <a:rPr lang="fr-FR" sz="1000" dirty="0"/>
              <a:t>marins – C2-C3</a:t>
            </a:r>
          </a:p>
          <a:p>
            <a:r>
              <a:rPr lang="fr-FR" sz="1000" dirty="0" smtClean="0"/>
              <a:t>Oiseau</a:t>
            </a:r>
            <a:r>
              <a:rPr lang="fr-FR" sz="1000" dirty="0"/>
              <a:t> : Qui es –tu ? – </a:t>
            </a:r>
            <a:r>
              <a:rPr lang="fr-FR" sz="1000" dirty="0" smtClean="0"/>
              <a:t>C1- C2-C3</a:t>
            </a:r>
            <a:endParaRPr lang="fr-FR" sz="1000" dirty="0"/>
          </a:p>
          <a:p>
            <a:r>
              <a:rPr lang="fr-FR" sz="1000" dirty="0" smtClean="0"/>
              <a:t>Phénomènes de marées – C3</a:t>
            </a:r>
          </a:p>
          <a:p>
            <a:r>
              <a:rPr lang="fr-FR" sz="1000" dirty="0" smtClean="0"/>
              <a:t>Vous </a:t>
            </a:r>
            <a:r>
              <a:rPr lang="fr-FR" sz="1000" dirty="0"/>
              <a:t>avez dit Biodiversité ? – C2-C3</a:t>
            </a:r>
          </a:p>
          <a:p>
            <a:endParaRPr lang="fr-FR" sz="800" b="1" dirty="0">
              <a:solidFill>
                <a:schemeClr val="accent1"/>
              </a:solidFill>
            </a:endParaRPr>
          </a:p>
          <a:p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Sites – Activités humaines Patrimoine</a:t>
            </a:r>
            <a:r>
              <a:rPr lang="fr-FR" sz="11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 </a:t>
            </a:r>
            <a:endParaRPr lang="fr-FR" sz="1000" dirty="0" smtClean="0"/>
          </a:p>
          <a:p>
            <a:r>
              <a:rPr lang="fr-FR" sz="1000" dirty="0"/>
              <a:t>La dune du Pilat, un milieu fragile – C2-C3-C</a:t>
            </a:r>
          </a:p>
          <a:p>
            <a:r>
              <a:rPr lang="fr-FR" sz="1000" dirty="0"/>
              <a:t>Le Phare du Cap-Ferret – C2-C3-C</a:t>
            </a:r>
          </a:p>
          <a:p>
            <a:r>
              <a:rPr lang="fr-FR" sz="1000" dirty="0"/>
              <a:t>Le parc </a:t>
            </a:r>
            <a:r>
              <a:rPr lang="fr-FR" sz="1000" dirty="0" smtClean="0"/>
              <a:t>ornithologique </a:t>
            </a:r>
            <a:r>
              <a:rPr lang="fr-FR" sz="1000" dirty="0"/>
              <a:t>du </a:t>
            </a:r>
            <a:r>
              <a:rPr lang="fr-FR" sz="1000" dirty="0" err="1"/>
              <a:t>Teich</a:t>
            </a:r>
            <a:r>
              <a:rPr lang="fr-FR" sz="1000" dirty="0"/>
              <a:t> – C2-C3-C</a:t>
            </a:r>
          </a:p>
          <a:p>
            <a:r>
              <a:rPr lang="fr-FR" sz="1000" dirty="0"/>
              <a:t>Le village de l’Herbe– C2-C3-C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26570" y="256984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i="1" dirty="0" smtClean="0"/>
              <a:t>Cycle 1 : C1 - Cycle </a:t>
            </a:r>
            <a:r>
              <a:rPr lang="fr-FR" sz="900" b="1" i="1" dirty="0"/>
              <a:t>2 et 3 : C2-C3 - Collège : </a:t>
            </a:r>
            <a:r>
              <a:rPr lang="fr-FR" sz="900" b="1" i="1" dirty="0" smtClean="0"/>
              <a:t>C</a:t>
            </a:r>
            <a:endParaRPr lang="fr-FR" sz="9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226570" y="5589240"/>
            <a:ext cx="5616624" cy="884018"/>
          </a:xfrm>
          <a:prstGeom prst="round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40415" y="5430996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Aux environs </a:t>
            </a:r>
          </a:p>
          <a:p>
            <a:r>
              <a:rPr lang="fr-FR" sz="1000" dirty="0"/>
              <a:t>Les ports et villages Ostréicoles</a:t>
            </a:r>
          </a:p>
          <a:p>
            <a:r>
              <a:rPr lang="fr-FR" sz="1000" dirty="0"/>
              <a:t>Bordeaux ville inscrites au patrimoine Mondiale de l’Unesco</a:t>
            </a:r>
          </a:p>
          <a:p>
            <a:r>
              <a:rPr lang="fr-FR" sz="1000" dirty="0"/>
              <a:t>Le Parc régional des landes de Gascogne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148064" y="647325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Association Régionale des Œuvres Educatives et de Vacances de l’Education Nationale</a:t>
            </a:r>
            <a:endParaRPr lang="fr-FR" sz="800" i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47516" y="6452934"/>
            <a:ext cx="439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mtClean="0">
                <a:solidFill>
                  <a:schemeClr val="bg1">
                    <a:lumMod val="50000"/>
                  </a:schemeClr>
                </a:solidFill>
              </a:rPr>
              <a:t>06 26 25 19 57 //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ecole@aroeven-bordeaux.fr</a:t>
            </a:r>
            <a:endParaRPr lang="fr-F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2574" y="428481"/>
            <a:ext cx="481348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Rockwell" panose="02060603020205020403" pitchFamily="18" charset="0"/>
              </a:rPr>
              <a:t>Classe - Petits naturalistes en herbe</a:t>
            </a:r>
            <a:endParaRPr lang="fr-FR" sz="12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01913" y="62769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Centre « Les Bonne Vacances » </a:t>
            </a:r>
            <a:r>
              <a:rPr lang="fr-FR" sz="1600" b="1" i="1" dirty="0">
                <a:solidFill>
                  <a:schemeClr val="tx2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– La Teste de Buch (33)</a:t>
            </a:r>
            <a:endParaRPr lang="fr-FR" sz="1600" b="1" i="1" dirty="0">
              <a:solidFill>
                <a:schemeClr val="tx2"/>
              </a:solidFill>
            </a:endParaRPr>
          </a:p>
        </p:txBody>
      </p:sp>
      <p:pic>
        <p:nvPicPr>
          <p:cNvPr id="37" name="Picture 3" descr="la teste - bat princip - int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0371" y="2086438"/>
            <a:ext cx="1162612" cy="8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la teste - entrée bus DE"/>
          <p:cNvPicPr>
            <a:picLocks noChangeAspect="1" noChangeArrowheads="1"/>
          </p:cNvPicPr>
          <p:nvPr/>
        </p:nvPicPr>
        <p:blipFill>
          <a:blip r:embed="rId3" cstate="print">
            <a:lum brigh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4882" y="2104494"/>
            <a:ext cx="1221636" cy="79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8870" y="6307051"/>
            <a:ext cx="1045840" cy="502493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6033496" y="3861048"/>
            <a:ext cx="26887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 de vie collective » </a:t>
            </a:r>
          </a:p>
          <a:p>
            <a:pPr algn="ctr"/>
            <a:r>
              <a:rPr lang="fr-FR" sz="1100" dirty="0" smtClean="0"/>
              <a:t>Jeu de découverte du centre, des règles de vie, et place de chacun. </a:t>
            </a:r>
            <a:endParaRPr lang="fr-FR" sz="1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999405" y="2907729"/>
            <a:ext cx="2688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Rythme &amp; besoins » </a:t>
            </a:r>
          </a:p>
          <a:p>
            <a:pPr algn="ctr"/>
            <a:r>
              <a:rPr lang="fr-FR" sz="1200" dirty="0" smtClean="0"/>
              <a:t>Temps libre, temps calme nécessaires à l’enfant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918695" y="811096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pPr algn="ctr"/>
            <a:r>
              <a:rPr lang="fr-FR" sz="1200" dirty="0" smtClean="0"/>
              <a:t>1 animateur pédagogique par classe présent durant tout le séjour  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5974721" y="3797812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5970099" y="1805835"/>
            <a:ext cx="2772000" cy="8965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5965123" y="2812200"/>
            <a:ext cx="277200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5971019" y="810433"/>
            <a:ext cx="2730690" cy="90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5999405" y="4804456"/>
            <a:ext cx="2772000" cy="10001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033495" y="3861048"/>
            <a:ext cx="25461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Cadre &amp; espaces de vie  » </a:t>
            </a:r>
          </a:p>
          <a:p>
            <a:r>
              <a:rPr lang="fr-FR" sz="1000" dirty="0" smtClean="0"/>
              <a:t>S’approprier et apprendre à partager de nouveaux espaces, de nouvelles </a:t>
            </a:r>
            <a:r>
              <a:rPr lang="fr-FR" sz="1000" dirty="0"/>
              <a:t>règles </a:t>
            </a:r>
            <a:r>
              <a:rPr lang="fr-FR" sz="1000" dirty="0" smtClean="0"/>
              <a:t>de fonctionnement, </a:t>
            </a:r>
            <a:endParaRPr lang="fr-FR" sz="1000" dirty="0"/>
          </a:p>
          <a:p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5986097" y="1854259"/>
            <a:ext cx="26887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Alimentation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Réduire le gaspillage, mieux gérer et trier les déchets, limiter les emballages plastiques…alterner repas avec et sans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viande ni poisson par séjour. 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970099" y="2846701"/>
            <a:ext cx="2688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Soi et les Autres»</a:t>
            </a:r>
            <a:r>
              <a:rPr lang="fr-FR" sz="1200" dirty="0"/>
              <a:t>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Expérimenter les </a:t>
            </a:r>
            <a:r>
              <a:rPr lang="fr-FR" sz="900" dirty="0">
                <a:solidFill>
                  <a:srgbClr val="000000"/>
                </a:solidFill>
                <a:ea typeface="Times New Roman"/>
                <a:cs typeface="Calibri"/>
              </a:rPr>
              <a:t>liens qui existent entre notre bien-être et celui des </a:t>
            </a:r>
            <a:r>
              <a:rPr lang="fr-FR" sz="900" dirty="0" smtClean="0">
                <a:solidFill>
                  <a:srgbClr val="000000"/>
                </a:solidFill>
                <a:ea typeface="Times New Roman"/>
                <a:cs typeface="Calibri"/>
              </a:rPr>
              <a:t>autres. A</a:t>
            </a:r>
            <a:r>
              <a:rPr lang="fr-FR" sz="900" dirty="0" smtClean="0"/>
              <a:t>pprendre </a:t>
            </a:r>
            <a:r>
              <a:rPr lang="fr-FR" sz="900" dirty="0"/>
              <a:t>à </a:t>
            </a:r>
            <a:r>
              <a:rPr lang="fr-FR" sz="900" dirty="0" smtClean="0"/>
              <a:t>écouter , à travailler </a:t>
            </a:r>
            <a:r>
              <a:rPr lang="fr-FR" sz="900" dirty="0"/>
              <a:t>en équipe, </a:t>
            </a:r>
            <a:r>
              <a:rPr lang="fr-FR" sz="900" dirty="0" smtClean="0"/>
              <a:t>à être et agir </a:t>
            </a:r>
            <a:r>
              <a:rPr lang="fr-FR" sz="900" dirty="0"/>
              <a:t>collectivement pour </a:t>
            </a:r>
            <a:r>
              <a:rPr lang="fr-FR" sz="900" dirty="0" smtClean="0"/>
              <a:t>le Vivre Ensemble…</a:t>
            </a:r>
            <a:endParaRPr lang="fr-FR" sz="1200" b="1" dirty="0" smtClean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999405" y="764929"/>
            <a:ext cx="265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« Environnement &amp; éco- citoyenneté » </a:t>
            </a:r>
          </a:p>
          <a:p>
            <a:r>
              <a:rPr lang="fr-FR" sz="1000" dirty="0" smtClean="0"/>
              <a:t>Développer sa capacité à  mieux comprendre les  enjeux liés à l’équilibre Homme – Nature. Agir pour préserver notre patrimoine naturel…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6033496" y="4881322"/>
            <a:ext cx="2688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  <a:latin typeface="Rockwell" panose="02060603020205020403" pitchFamily="18" charset="0"/>
              </a:rPr>
              <a:t>Nouveau</a:t>
            </a:r>
            <a:r>
              <a:rPr lang="fr-FR" sz="1200" b="1" dirty="0" smtClean="0">
                <a:solidFill>
                  <a:schemeClr val="tx2"/>
                </a:solidFill>
                <a:latin typeface="Rockwell" panose="02060603020205020403" pitchFamily="18" charset="0"/>
              </a:rPr>
              <a:t> « Corps et relation sensible avec la nature » </a:t>
            </a:r>
          </a:p>
          <a:p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Recréer du lien par les sensations, les perceptions </a:t>
            </a:r>
            <a:r>
              <a:rPr lang="fr-FR" sz="1000" dirty="0">
                <a:solidFill>
                  <a:srgbClr val="000000"/>
                </a:solidFill>
                <a:ea typeface="Times New Roman"/>
                <a:cs typeface="Calibri"/>
              </a:rPr>
              <a:t>corporelles vécues dans la </a:t>
            </a:r>
            <a:r>
              <a:rPr lang="fr-FR" sz="1000" dirty="0" smtClean="0">
                <a:solidFill>
                  <a:srgbClr val="000000"/>
                </a:solidFill>
                <a:ea typeface="Times New Roman"/>
                <a:cs typeface="Calibri"/>
              </a:rPr>
              <a:t>nature. Se poser, se centrer, ressentir autrement...</a:t>
            </a:r>
            <a:endParaRPr lang="fr-FR" sz="1000" dirty="0">
              <a:solidFill>
                <a:srgbClr val="000000"/>
              </a:solidFill>
              <a:ea typeface="Times New Roman"/>
              <a:cs typeface="Calibri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965122" y="116631"/>
            <a:ext cx="284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Des axes forts au service de votre pro</a:t>
            </a:r>
            <a:r>
              <a:rPr lang="fr-FR" sz="1700" b="1" dirty="0" smtClean="0">
                <a:solidFill>
                  <a:schemeClr val="accent1"/>
                </a:solidFill>
                <a:latin typeface="Rockwell" panose="02060603020205020403" pitchFamily="18" charset="0"/>
              </a:rPr>
              <a:t>jet</a:t>
            </a:r>
            <a:endParaRPr lang="fr-FR" sz="1700" b="1" dirty="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276</Words>
  <Application>Microsoft Office PowerPoint</Application>
  <PresentationFormat>Affichage à l'écran (4:3)</PresentationFormat>
  <Paragraphs>191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Aro5</dc:creator>
  <cp:lastModifiedBy>Vie Scolaire</cp:lastModifiedBy>
  <cp:revision>75</cp:revision>
  <cp:lastPrinted>2019-09-03T12:51:14Z</cp:lastPrinted>
  <dcterms:created xsi:type="dcterms:W3CDTF">2019-07-24T08:43:08Z</dcterms:created>
  <dcterms:modified xsi:type="dcterms:W3CDTF">2020-08-28T10:21:36Z</dcterms:modified>
</cp:coreProperties>
</file>