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848"/>
    <a:srgbClr val="049F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9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149282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96864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136485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21123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113147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19911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398225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2488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65174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170045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95B979F-ECF7-4063-ACEB-60EFE2925727}" type="datetimeFigureOut">
              <a:rPr lang="fr-FR" smtClean="0"/>
              <a:pPr/>
              <a:t>28/08/2020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49534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B979F-ECF7-4063-ACEB-60EFE2925727}" type="datetimeFigureOut">
              <a:rPr lang="fr-FR" smtClean="0"/>
              <a:pPr/>
              <a:t>28/08/2020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F431E-4EE2-42AE-B579-2B95ABDA416F}" type="slidenum">
              <a:rPr lang="fr-FR" smtClean="0"/>
              <a:pPr/>
              <a:t>‹N°›</a:t>
            </a:fld>
            <a:endParaRPr lang="fr-FR"/>
          </a:p>
        </p:txBody>
      </p:sp>
    </p:spTree>
    <p:extLst>
      <p:ext uri="{BB962C8B-B14F-4D97-AF65-F5344CB8AC3E}">
        <p14:creationId xmlns:p14="http://schemas.microsoft.com/office/powerpoint/2010/main" xmlns="" val="4070237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à coins arrondis 15"/>
          <p:cNvSpPr/>
          <p:nvPr/>
        </p:nvSpPr>
        <p:spPr>
          <a:xfrm>
            <a:off x="6306403" y="1412063"/>
            <a:ext cx="2730690" cy="87468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179513" y="44624"/>
            <a:ext cx="5904656" cy="400110"/>
          </a:xfrm>
          <a:prstGeom prst="rect">
            <a:avLst/>
          </a:prstGeom>
          <a:noFill/>
        </p:spPr>
        <p:txBody>
          <a:bodyPr wrap="square" rtlCol="0">
            <a:spAutoFit/>
          </a:bodyPr>
          <a:lstStyle/>
          <a:p>
            <a:r>
              <a:rPr lang="fr-FR" sz="2000" b="1" dirty="0">
                <a:solidFill>
                  <a:schemeClr val="tx2"/>
                </a:solidFill>
                <a:effectLst>
                  <a:innerShdw blurRad="63500" dist="50800">
                    <a:prstClr val="black">
                      <a:alpha val="50000"/>
                    </a:prstClr>
                  </a:innerShdw>
                </a:effectLst>
              </a:rPr>
              <a:t>Centre « Les Bonnes Vacances » </a:t>
            </a:r>
            <a:r>
              <a:rPr lang="fr-FR" sz="1600" b="1" i="1" dirty="0">
                <a:solidFill>
                  <a:schemeClr val="tx2"/>
                </a:solidFill>
                <a:effectLst>
                  <a:innerShdw blurRad="63500" dist="50800">
                    <a:prstClr val="black">
                      <a:alpha val="50000"/>
                    </a:prstClr>
                  </a:innerShdw>
                </a:effectLst>
              </a:rPr>
              <a:t>– La Teste de </a:t>
            </a:r>
            <a:r>
              <a:rPr lang="fr-FR" sz="1600" b="1" i="1" dirty="0" err="1">
                <a:solidFill>
                  <a:schemeClr val="tx2"/>
                </a:solidFill>
                <a:effectLst>
                  <a:innerShdw blurRad="63500" dist="50800">
                    <a:prstClr val="black">
                      <a:alpha val="50000"/>
                    </a:prstClr>
                  </a:innerShdw>
                </a:effectLst>
              </a:rPr>
              <a:t>Buch</a:t>
            </a:r>
            <a:r>
              <a:rPr lang="fr-FR" sz="1600" b="1" i="1">
                <a:solidFill>
                  <a:schemeClr val="tx2"/>
                </a:solidFill>
                <a:effectLst>
                  <a:innerShdw blurRad="63500" dist="50800">
                    <a:prstClr val="black">
                      <a:alpha val="50000"/>
                    </a:prstClr>
                  </a:innerShdw>
                </a:effectLst>
              </a:rPr>
              <a:t> (33)</a:t>
            </a:r>
            <a:endParaRPr lang="fr-FR" sz="1600" b="1" i="1" dirty="0">
              <a:solidFill>
                <a:schemeClr val="tx2"/>
              </a:solidFill>
            </a:endParaRPr>
          </a:p>
        </p:txBody>
      </p:sp>
      <p:sp>
        <p:nvSpPr>
          <p:cNvPr id="5" name="ZoneTexte 4"/>
          <p:cNvSpPr txBox="1"/>
          <p:nvPr/>
        </p:nvSpPr>
        <p:spPr>
          <a:xfrm>
            <a:off x="275524" y="527775"/>
            <a:ext cx="3792420" cy="307777"/>
          </a:xfrm>
          <a:prstGeom prst="rect">
            <a:avLst/>
          </a:prstGeom>
          <a:solidFill>
            <a:schemeClr val="accent1">
              <a:lumMod val="75000"/>
            </a:schemeClr>
          </a:solidFill>
        </p:spPr>
        <p:txBody>
          <a:bodyPr wrap="square" rtlCol="0">
            <a:spAutoFit/>
          </a:bodyPr>
          <a:lstStyle/>
          <a:p>
            <a:r>
              <a:rPr lang="fr-FR" sz="1400" b="1" dirty="0">
                <a:solidFill>
                  <a:schemeClr val="bg1"/>
                </a:solidFill>
                <a:latin typeface="Rockwell" panose="02060603020205020403" pitchFamily="18" charset="0"/>
              </a:rPr>
              <a:t>Classe – Les 5 sens – Spécial maternelle</a:t>
            </a:r>
            <a:endParaRPr lang="fr-FR" sz="1200" dirty="0">
              <a:solidFill>
                <a:schemeClr val="bg1"/>
              </a:solidFill>
              <a:latin typeface="Rockwell" panose="02060603020205020403" pitchFamily="18" charset="0"/>
            </a:endParaRPr>
          </a:p>
        </p:txBody>
      </p:sp>
      <p:sp>
        <p:nvSpPr>
          <p:cNvPr id="6" name="ZoneTexte 5"/>
          <p:cNvSpPr txBox="1"/>
          <p:nvPr/>
        </p:nvSpPr>
        <p:spPr>
          <a:xfrm>
            <a:off x="188337" y="943416"/>
            <a:ext cx="5855299" cy="738664"/>
          </a:xfrm>
          <a:prstGeom prst="rect">
            <a:avLst/>
          </a:prstGeom>
          <a:noFill/>
        </p:spPr>
        <p:txBody>
          <a:bodyPr wrap="square" rtlCol="0">
            <a:spAutoFit/>
          </a:bodyPr>
          <a:lstStyle/>
          <a:p>
            <a:r>
              <a:rPr lang="fr-FR" sz="1050" i="1" dirty="0"/>
              <a:t>Un séjour pour découvrir la variété  et les richesses des êtres vivants du bord de mer et de la forêt. Plusieurs jours pour observer et comparer les la faune et la flore en bord de lac, forêt et littoral. </a:t>
            </a:r>
            <a:endParaRPr lang="fr-FR" sz="1050" dirty="0"/>
          </a:p>
          <a:p>
            <a:r>
              <a:rPr lang="fr-FR" sz="1050" i="1" dirty="0"/>
              <a:t>Une classe citoyenne tournée vers la découverte sensible et corporelle du monde du Vivant, de la nature </a:t>
            </a:r>
            <a:endParaRPr lang="fr-FR" sz="1050" dirty="0"/>
          </a:p>
          <a:p>
            <a:r>
              <a:rPr lang="fr-FR" sz="1050" i="1" dirty="0"/>
              <a:t>et l’expérimentation du Vivre et Faire Ensemble.</a:t>
            </a:r>
            <a:endParaRPr lang="fr-FR" sz="1050" dirty="0"/>
          </a:p>
        </p:txBody>
      </p:sp>
      <p:graphicFrame>
        <p:nvGraphicFramePr>
          <p:cNvPr id="8" name="Tableau 7"/>
          <p:cNvGraphicFramePr>
            <a:graphicFrameLocks noGrp="1"/>
          </p:cNvGraphicFramePr>
          <p:nvPr>
            <p:extLst>
              <p:ext uri="{D42A27DB-BD31-4B8C-83A1-F6EECF244321}">
                <p14:modId xmlns:p14="http://schemas.microsoft.com/office/powerpoint/2010/main" xmlns="" val="3538418398"/>
              </p:ext>
            </p:extLst>
          </p:nvPr>
        </p:nvGraphicFramePr>
        <p:xfrm>
          <a:off x="275524" y="2492896"/>
          <a:ext cx="8616957" cy="3892292"/>
        </p:xfrm>
        <a:graphic>
          <a:graphicData uri="http://schemas.openxmlformats.org/drawingml/2006/table">
            <a:tbl>
              <a:tblPr firstRow="1" bandRow="1">
                <a:tableStyleId>{5C22544A-7EE6-4342-B048-85BDC9FD1C3A}</a:tableStyleId>
              </a:tblPr>
              <a:tblGrid>
                <a:gridCol w="2872319"/>
                <a:gridCol w="2864317"/>
                <a:gridCol w="2880321"/>
              </a:tblGrid>
              <a:tr h="288032">
                <a:tc>
                  <a:txBody>
                    <a:bodyPr/>
                    <a:lstStyle/>
                    <a:p>
                      <a:pPr algn="ctr"/>
                      <a:r>
                        <a:rPr lang="fr-FR" sz="1200" dirty="0" smtClean="0"/>
                        <a:t>Jour 1</a:t>
                      </a:r>
                      <a:endParaRPr lang="fr-FR" sz="1200" dirty="0"/>
                    </a:p>
                  </a:txBody>
                  <a:tcPr anchor="ctr"/>
                </a:tc>
                <a:tc>
                  <a:txBody>
                    <a:bodyPr/>
                    <a:lstStyle/>
                    <a:p>
                      <a:pPr algn="ctr"/>
                      <a:r>
                        <a:rPr lang="fr-FR" sz="1200" dirty="0" smtClean="0"/>
                        <a:t>Jour 2</a:t>
                      </a:r>
                      <a:endParaRPr lang="fr-FR" sz="1200" dirty="0"/>
                    </a:p>
                  </a:txBody>
                  <a:tcPr anchor="ctr"/>
                </a:tc>
                <a:tc>
                  <a:txBody>
                    <a:bodyPr/>
                    <a:lstStyle/>
                    <a:p>
                      <a:pPr algn="ctr"/>
                      <a:r>
                        <a:rPr lang="fr-FR" sz="1200" dirty="0" smtClean="0"/>
                        <a:t>Jour 3</a:t>
                      </a:r>
                      <a:endParaRPr lang="fr-FR" sz="1200" dirty="0"/>
                    </a:p>
                  </a:txBody>
                  <a:tcPr anchor="ctr"/>
                </a:tc>
              </a:tr>
              <a:tr h="1512181">
                <a:tc>
                  <a:txBody>
                    <a:bodyPr/>
                    <a:lstStyle/>
                    <a:p>
                      <a:pPr algn="ctr">
                        <a:spcAft>
                          <a:spcPts val="0"/>
                        </a:spcAft>
                      </a:pPr>
                      <a:r>
                        <a:rPr lang="fr-FR" sz="900" b="1" dirty="0" smtClean="0">
                          <a:effectLst/>
                          <a:latin typeface="+mn-lt"/>
                          <a:ea typeface="Lucida Sans Unicode"/>
                          <a:cs typeface="Calibri"/>
                        </a:rPr>
                        <a:t>Voyage</a:t>
                      </a:r>
                      <a:endParaRPr lang="fr-FR" sz="900" dirty="0" smtClean="0">
                        <a:effectLst/>
                        <a:latin typeface="Trebuchet MS"/>
                        <a:ea typeface="Lucida Sans Unicode"/>
                        <a:cs typeface="Times New Roman"/>
                      </a:endParaRPr>
                    </a:p>
                    <a:p>
                      <a:pPr algn="just">
                        <a:spcAft>
                          <a:spcPts val="0"/>
                        </a:spcAft>
                      </a:pPr>
                      <a:r>
                        <a:rPr lang="fr-FR" sz="900" b="1" dirty="0" smtClean="0">
                          <a:effectLst/>
                          <a:latin typeface="+mn-lt"/>
                          <a:ea typeface="Lucida Sans Unicode"/>
                          <a:cs typeface="Calibri"/>
                        </a:rPr>
                        <a:t>Jeu de découverte du centre </a:t>
                      </a:r>
                      <a:endParaRPr lang="fr-FR" sz="900" dirty="0" smtClean="0">
                        <a:effectLst/>
                        <a:latin typeface="Trebuchet MS"/>
                        <a:ea typeface="Lucida Sans Unicode"/>
                        <a:cs typeface="Times New Roman"/>
                      </a:endParaRPr>
                    </a:p>
                    <a:p>
                      <a:pPr algn="just">
                        <a:spcAft>
                          <a:spcPts val="0"/>
                        </a:spcAft>
                      </a:pPr>
                      <a:r>
                        <a:rPr lang="fr-FR" sz="400" i="1" dirty="0" smtClean="0">
                          <a:effectLst/>
                          <a:latin typeface="+mn-lt"/>
                          <a:ea typeface="Lucida Sans Unicode"/>
                          <a:cs typeface="Calibri"/>
                        </a:rPr>
                        <a:t> </a:t>
                      </a:r>
                      <a:endParaRPr lang="fr-FR" sz="900" dirty="0" smtClean="0">
                        <a:effectLst/>
                        <a:latin typeface="Trebuchet MS"/>
                        <a:ea typeface="Lucida Sans Unicode"/>
                        <a:cs typeface="Times New Roman"/>
                      </a:endParaRPr>
                    </a:p>
                    <a:p>
                      <a:pPr algn="just">
                        <a:spcAft>
                          <a:spcPts val="0"/>
                        </a:spcAft>
                      </a:pPr>
                      <a:r>
                        <a:rPr lang="fr-FR" sz="900" i="1" kern="1200" dirty="0" smtClean="0">
                          <a:solidFill>
                            <a:schemeClr val="dk1"/>
                          </a:solidFill>
                          <a:effectLst/>
                          <a:latin typeface="+mn-lt"/>
                          <a:ea typeface="Lucida Sans Unicode"/>
                          <a:cs typeface="Calibri"/>
                        </a:rPr>
                        <a:t>Le cadre et les espaces de vie</a:t>
                      </a:r>
                    </a:p>
                    <a:p>
                      <a:pPr algn="just">
                        <a:spcAft>
                          <a:spcPts val="0"/>
                        </a:spcAft>
                      </a:pPr>
                      <a:r>
                        <a:rPr lang="fr-FR" sz="900" i="1" kern="1200" dirty="0" smtClean="0">
                          <a:solidFill>
                            <a:schemeClr val="dk1"/>
                          </a:solidFill>
                          <a:effectLst/>
                          <a:latin typeface="+mn-lt"/>
                          <a:ea typeface="Lucida Sans Unicode"/>
                          <a:cs typeface="Calibri"/>
                        </a:rPr>
                        <a:t>Les règles de fonctionnement</a:t>
                      </a:r>
                    </a:p>
                    <a:p>
                      <a:pPr algn="just">
                        <a:spcAft>
                          <a:spcPts val="0"/>
                        </a:spcAft>
                      </a:pPr>
                      <a:r>
                        <a:rPr lang="fr-FR" sz="900" i="1" kern="1200" dirty="0" smtClean="0">
                          <a:solidFill>
                            <a:schemeClr val="dk1"/>
                          </a:solidFill>
                          <a:effectLst/>
                          <a:latin typeface="+mn-lt"/>
                          <a:ea typeface="Lucida Sans Unicode"/>
                          <a:cs typeface="Calibri"/>
                        </a:rPr>
                        <a:t>Le vivre ensemble</a:t>
                      </a:r>
                    </a:p>
                    <a:p>
                      <a:pPr>
                        <a:spcAft>
                          <a:spcPts val="0"/>
                        </a:spcAft>
                      </a:pPr>
                      <a:r>
                        <a:rPr lang="fr-FR" sz="900" dirty="0" smtClean="0">
                          <a:effectLst/>
                          <a:latin typeface="+mn-lt"/>
                          <a:ea typeface="Lucida Sans Unicode"/>
                          <a:cs typeface="Calibri"/>
                        </a:rPr>
                        <a:t> </a:t>
                      </a:r>
                      <a:endParaRPr lang="fr-FR" sz="900" dirty="0" smtClean="0">
                        <a:effectLst/>
                        <a:latin typeface="Trebuchet MS"/>
                        <a:ea typeface="Lucida Sans Unicode"/>
                        <a:cs typeface="Times New Roman"/>
                      </a:endParaRPr>
                    </a:p>
                    <a:p>
                      <a:pPr>
                        <a:spcAft>
                          <a:spcPts val="0"/>
                        </a:spcAft>
                      </a:pPr>
                      <a:r>
                        <a:rPr lang="fr-FR" sz="900" dirty="0" smtClean="0">
                          <a:effectLst/>
                          <a:latin typeface="+mn-lt"/>
                          <a:ea typeface="Lucida Sans Unicode"/>
                          <a:cs typeface="Calibri"/>
                        </a:rPr>
                        <a:t>Présentation de la semaine</a:t>
                      </a:r>
                      <a:endParaRPr lang="fr-FR" sz="900" dirty="0" smtClean="0">
                        <a:effectLst/>
                        <a:latin typeface="Trebuchet MS"/>
                        <a:ea typeface="Lucida Sans Unicode"/>
                        <a:cs typeface="Times New Roman"/>
                      </a:endParaRPr>
                    </a:p>
                    <a:p>
                      <a:pPr>
                        <a:spcAft>
                          <a:spcPts val="0"/>
                        </a:spcAft>
                      </a:pPr>
                      <a:endParaRPr lang="fr-FR" sz="900" dirty="0" smtClean="0">
                        <a:effectLst/>
                        <a:latin typeface="+mn-lt"/>
                        <a:ea typeface="Lucida Sans Unicode"/>
                        <a:cs typeface="Calibri"/>
                      </a:endParaRPr>
                    </a:p>
                    <a:p>
                      <a:pPr>
                        <a:spcAft>
                          <a:spcPts val="0"/>
                        </a:spcAft>
                      </a:pPr>
                      <a:r>
                        <a:rPr lang="fr-FR" sz="900" dirty="0" smtClean="0">
                          <a:effectLst/>
                          <a:latin typeface="+mn-lt"/>
                          <a:ea typeface="Lucida Sans Unicode"/>
                          <a:cs typeface="Calibri"/>
                        </a:rPr>
                        <a:t>Installation</a:t>
                      </a:r>
                      <a:endParaRPr lang="fr-FR" sz="900" dirty="0" smtClean="0">
                        <a:effectLst/>
                        <a:latin typeface="Trebuchet MS"/>
                        <a:ea typeface="Lucida Sans Unicode"/>
                        <a:cs typeface="Times New Roman"/>
                      </a:endParaRPr>
                    </a:p>
                  </a:txBody>
                  <a:tcPr/>
                </a:tc>
                <a:tc>
                  <a:txBody>
                    <a:bodyPr/>
                    <a:lstStyle/>
                    <a:p>
                      <a:pPr>
                        <a:spcAft>
                          <a:spcPts val="0"/>
                        </a:spcAft>
                      </a:pPr>
                      <a:r>
                        <a:rPr lang="fr-FR" sz="1000" b="1" kern="1200" dirty="0" smtClean="0">
                          <a:solidFill>
                            <a:schemeClr val="dk1"/>
                          </a:solidFill>
                          <a:effectLst/>
                          <a:latin typeface="+mn-lt"/>
                          <a:ea typeface="Lucida Sans Unicode"/>
                          <a:cs typeface="Calibri"/>
                        </a:rPr>
                        <a:t>Oiseaux qui es-tu ?</a:t>
                      </a:r>
                    </a:p>
                    <a:p>
                      <a:pPr algn="just">
                        <a:spcAft>
                          <a:spcPts val="0"/>
                        </a:spcAft>
                      </a:pPr>
                      <a:r>
                        <a:rPr lang="fr-FR" sz="1000" i="1" dirty="0" smtClean="0">
                          <a:effectLst/>
                          <a:latin typeface="+mn-lt"/>
                          <a:ea typeface="Lucida Sans Unicode"/>
                          <a:cs typeface="Calibri"/>
                        </a:rPr>
                        <a:t>C’est quoi un oiseau</a:t>
                      </a:r>
                      <a:endParaRPr lang="fr-FR" sz="1100" dirty="0" smtClean="0">
                        <a:effectLst/>
                        <a:latin typeface="Trebuchet MS"/>
                        <a:ea typeface="Lucida Sans Unicode"/>
                        <a:cs typeface="Times New Roman"/>
                      </a:endParaRPr>
                    </a:p>
                    <a:p>
                      <a:pPr algn="just">
                        <a:spcAft>
                          <a:spcPts val="0"/>
                        </a:spcAft>
                      </a:pPr>
                      <a:r>
                        <a:rPr lang="fr-FR" sz="1000" i="1" dirty="0" smtClean="0">
                          <a:effectLst/>
                          <a:latin typeface="+mn-lt"/>
                          <a:ea typeface="Lucida Sans Unicode"/>
                          <a:cs typeface="Calibri"/>
                        </a:rPr>
                        <a:t>Plumes, bec, pattes</a:t>
                      </a:r>
                      <a:endParaRPr lang="fr-FR" sz="1100" dirty="0" smtClean="0">
                        <a:effectLst/>
                        <a:latin typeface="Trebuchet MS"/>
                        <a:ea typeface="Lucida Sans Unicode"/>
                        <a:cs typeface="Times New Roman"/>
                      </a:endParaRPr>
                    </a:p>
                    <a:p>
                      <a:pPr algn="just">
                        <a:spcAft>
                          <a:spcPts val="0"/>
                        </a:spcAft>
                      </a:pPr>
                      <a:r>
                        <a:rPr lang="fr-FR" sz="1000" i="1" dirty="0" smtClean="0">
                          <a:effectLst/>
                          <a:latin typeface="+mn-lt"/>
                          <a:ea typeface="Lucida Sans Unicode"/>
                          <a:cs typeface="Calibri"/>
                        </a:rPr>
                        <a:t>Concert nature</a:t>
                      </a:r>
                      <a:endParaRPr lang="fr-FR" sz="1100" dirty="0" smtClean="0">
                        <a:effectLst/>
                        <a:latin typeface="Trebuchet MS"/>
                        <a:ea typeface="Lucida Sans Unicode"/>
                        <a:cs typeface="Times New Roman"/>
                      </a:endParaRPr>
                    </a:p>
                    <a:p>
                      <a:pPr algn="just">
                        <a:spcAft>
                          <a:spcPts val="0"/>
                        </a:spcAft>
                      </a:pPr>
                      <a:r>
                        <a:rPr lang="fr-FR" sz="1000" i="1" dirty="0" smtClean="0">
                          <a:effectLst/>
                          <a:latin typeface="+mn-lt"/>
                          <a:ea typeface="Lucida Sans Unicode"/>
                          <a:cs typeface="Calibri"/>
                        </a:rPr>
                        <a:t> </a:t>
                      </a:r>
                      <a:endParaRPr lang="fr-FR" sz="1100" dirty="0" smtClean="0">
                        <a:effectLst/>
                        <a:latin typeface="Trebuchet MS"/>
                        <a:ea typeface="Lucida Sans Unicode"/>
                        <a:cs typeface="Times New Roman"/>
                      </a:endParaRPr>
                    </a:p>
                    <a:p>
                      <a:pPr marL="0" algn="l" defTabSz="914400" rtl="0" eaLnBrk="1" latinLnBrk="0" hangingPunct="1">
                        <a:spcAft>
                          <a:spcPts val="0"/>
                        </a:spcAft>
                      </a:pPr>
                      <a:r>
                        <a:rPr lang="fr-FR" sz="1000" b="1" kern="1200" dirty="0" smtClean="0">
                          <a:solidFill>
                            <a:schemeClr val="dk1"/>
                          </a:solidFill>
                          <a:effectLst/>
                          <a:latin typeface="+mn-lt"/>
                          <a:ea typeface="Lucida Sans Unicode"/>
                          <a:cs typeface="Calibri"/>
                        </a:rPr>
                        <a:t>Ou Atelier « Vous avez dit Biodiversité »</a:t>
                      </a:r>
                    </a:p>
                    <a:p>
                      <a:pPr algn="just">
                        <a:spcAft>
                          <a:spcPts val="0"/>
                        </a:spcAft>
                      </a:pPr>
                      <a:r>
                        <a:rPr lang="fr-FR" sz="1000" i="1" dirty="0" smtClean="0">
                          <a:effectLst/>
                          <a:latin typeface="+mn-lt"/>
                          <a:ea typeface="Lucida Sans Unicode"/>
                          <a:cs typeface="Calibri"/>
                        </a:rPr>
                        <a:t>Vivant et non Vivant</a:t>
                      </a:r>
                      <a:endParaRPr lang="fr-FR" sz="1100" dirty="0" smtClean="0">
                        <a:effectLst/>
                        <a:latin typeface="Trebuchet MS"/>
                        <a:ea typeface="Lucida Sans Unicode"/>
                        <a:cs typeface="Times New Roman"/>
                      </a:endParaRPr>
                    </a:p>
                    <a:p>
                      <a:pPr algn="just">
                        <a:spcAft>
                          <a:spcPts val="0"/>
                        </a:spcAft>
                      </a:pPr>
                      <a:r>
                        <a:rPr lang="fr-FR" sz="1000" i="1" dirty="0" smtClean="0">
                          <a:effectLst/>
                          <a:latin typeface="+mn-lt"/>
                          <a:ea typeface="Lucida Sans Unicode"/>
                          <a:cs typeface="Calibri"/>
                        </a:rPr>
                        <a:t>C’est quoi la biodiversité ?</a:t>
                      </a:r>
                      <a:endParaRPr lang="fr-FR" sz="1100" dirty="0" smtClean="0">
                        <a:effectLst/>
                        <a:latin typeface="Trebuchet MS"/>
                        <a:ea typeface="Lucida Sans Unicode"/>
                        <a:cs typeface="Times New Roman"/>
                      </a:endParaRPr>
                    </a:p>
                    <a:p>
                      <a:pPr algn="just">
                        <a:spcAft>
                          <a:spcPts val="0"/>
                        </a:spcAft>
                      </a:pPr>
                      <a:r>
                        <a:rPr lang="fr-FR" sz="800" i="1" dirty="0" smtClean="0">
                          <a:effectLst/>
                          <a:latin typeface="+mn-lt"/>
                          <a:ea typeface="Lucida Sans Unicode"/>
                          <a:cs typeface="Calibri"/>
                        </a:rPr>
                        <a:t> </a:t>
                      </a:r>
                      <a:endParaRPr lang="fr-FR" sz="1100" dirty="0" smtClean="0">
                        <a:effectLst/>
                        <a:latin typeface="Trebuchet MS"/>
                        <a:ea typeface="Lucida Sans Unicode"/>
                        <a:cs typeface="Times New Roman"/>
                      </a:endParaRPr>
                    </a:p>
                    <a:p>
                      <a:pPr algn="just">
                        <a:spcAft>
                          <a:spcPts val="0"/>
                        </a:spcAft>
                      </a:pPr>
                      <a:endParaRPr lang="fr-FR" sz="800" i="1" dirty="0" smtClean="0">
                        <a:effectLst/>
                        <a:latin typeface="+mn-lt"/>
                        <a:ea typeface="Lucida Sans Unicode"/>
                        <a:cs typeface="Times New Roman"/>
                      </a:endParaRPr>
                    </a:p>
                    <a:p>
                      <a:pPr algn="just">
                        <a:spcAft>
                          <a:spcPts val="0"/>
                        </a:spcAft>
                      </a:pPr>
                      <a:endParaRPr lang="fr-FR" sz="1100" dirty="0" smtClean="0">
                        <a:effectLst/>
                        <a:latin typeface="Trebuchet MS"/>
                        <a:ea typeface="Lucida Sans Unicode"/>
                        <a:cs typeface="Times New Roman"/>
                      </a:endParaRPr>
                    </a:p>
                    <a:p>
                      <a:pPr>
                        <a:spcAft>
                          <a:spcPts val="0"/>
                        </a:spcAft>
                      </a:pPr>
                      <a:r>
                        <a:rPr lang="fr-FR" sz="900" b="1" i="1" kern="1200" dirty="0" smtClean="0">
                          <a:solidFill>
                            <a:schemeClr val="tx2"/>
                          </a:solidFill>
                          <a:effectLst/>
                          <a:latin typeface="+mn-lt"/>
                          <a:ea typeface="+mn-ea"/>
                          <a:cs typeface="+mn-cs"/>
                        </a:rPr>
                        <a:t>En classe</a:t>
                      </a:r>
                      <a:endParaRPr lang="fr-FR" sz="900" b="1" i="1" kern="1200" dirty="0">
                        <a:solidFill>
                          <a:schemeClr val="tx2"/>
                        </a:solidFill>
                        <a:effectLst/>
                        <a:latin typeface="+mn-lt"/>
                        <a:ea typeface="+mn-ea"/>
                        <a:cs typeface="+mn-cs"/>
                      </a:endParaRPr>
                    </a:p>
                  </a:txBody>
                  <a:tcPr/>
                </a:tc>
                <a:tc>
                  <a:txBody>
                    <a:bodyPr/>
                    <a:lstStyle/>
                    <a:p>
                      <a:pPr>
                        <a:spcAft>
                          <a:spcPts val="0"/>
                        </a:spcAft>
                      </a:pPr>
                      <a:r>
                        <a:rPr lang="fr-FR" sz="900" b="1" i="1" kern="1200" dirty="0" smtClean="0">
                          <a:solidFill>
                            <a:srgbClr val="FF0000"/>
                          </a:solidFill>
                          <a:effectLst/>
                          <a:latin typeface="+mn-lt"/>
                          <a:ea typeface="+mn-ea"/>
                          <a:cs typeface="+mn-cs"/>
                        </a:rPr>
                        <a:t>Rangement des valises </a:t>
                      </a:r>
                    </a:p>
                    <a:p>
                      <a:pPr>
                        <a:spcAft>
                          <a:spcPts val="0"/>
                        </a:spcAft>
                      </a:pPr>
                      <a:r>
                        <a:rPr lang="fr-FR" sz="700" dirty="0" smtClean="0">
                          <a:solidFill>
                            <a:srgbClr val="C00000"/>
                          </a:solidFill>
                          <a:effectLst/>
                          <a:latin typeface="+mn-lt"/>
                          <a:ea typeface="Lucida Sans Unicode"/>
                          <a:cs typeface="Calibri"/>
                        </a:rPr>
                        <a:t> </a:t>
                      </a:r>
                      <a:endParaRPr lang="fr-FR" sz="1100" dirty="0" smtClean="0">
                        <a:effectLst/>
                        <a:latin typeface="Trebuchet MS"/>
                        <a:ea typeface="Lucida Sans Unicode"/>
                        <a:cs typeface="Times New Roman"/>
                      </a:endParaRPr>
                    </a:p>
                    <a:p>
                      <a:pPr algn="just">
                        <a:spcAft>
                          <a:spcPts val="0"/>
                        </a:spcAft>
                      </a:pPr>
                      <a:r>
                        <a:rPr lang="fr-FR" sz="1000" b="1" kern="1200" dirty="0" smtClean="0">
                          <a:solidFill>
                            <a:schemeClr val="dk1"/>
                          </a:solidFill>
                          <a:effectLst/>
                          <a:latin typeface="+mn-lt"/>
                          <a:ea typeface="Lucida Sans Unicode"/>
                          <a:cs typeface="Calibri"/>
                        </a:rPr>
                        <a:t>Forêt sensorielle et P’tites bêtes </a:t>
                      </a:r>
                    </a:p>
                    <a:p>
                      <a:pPr>
                        <a:spcAft>
                          <a:spcPts val="0"/>
                        </a:spcAft>
                      </a:pPr>
                      <a:r>
                        <a:rPr lang="fr-FR" sz="800" b="1" dirty="0" smtClean="0">
                          <a:effectLst/>
                          <a:highlight>
                            <a:srgbClr val="FFFF00"/>
                          </a:highlight>
                          <a:latin typeface="+mn-lt"/>
                          <a:ea typeface="Lucida Sans Unicode"/>
                          <a:cs typeface="Calibri"/>
                        </a:rPr>
                        <a:t> </a:t>
                      </a:r>
                      <a:endParaRPr lang="fr-FR" sz="1100" dirty="0" smtClean="0">
                        <a:effectLst/>
                        <a:latin typeface="Trebuchet MS"/>
                        <a:ea typeface="Lucida Sans Unicode"/>
                        <a:cs typeface="Times New Roman"/>
                      </a:endParaRPr>
                    </a:p>
                    <a:p>
                      <a:pPr algn="just">
                        <a:spcAft>
                          <a:spcPts val="0"/>
                        </a:spcAft>
                      </a:pPr>
                      <a:r>
                        <a:rPr lang="fr-FR" sz="1000" i="1" dirty="0" smtClean="0">
                          <a:solidFill>
                            <a:srgbClr val="000000"/>
                          </a:solidFill>
                          <a:effectLst/>
                          <a:latin typeface="+mn-lt"/>
                          <a:ea typeface="Times New Roman"/>
                          <a:cs typeface="Times New Roman"/>
                        </a:rPr>
                        <a:t>Approche sensorielle et ludique</a:t>
                      </a:r>
                      <a:endParaRPr lang="fr-FR" sz="1600" dirty="0" smtClean="0">
                        <a:solidFill>
                          <a:srgbClr val="000000"/>
                        </a:solidFill>
                        <a:effectLst/>
                        <a:latin typeface="+mn-lt"/>
                        <a:ea typeface="Times New Roman"/>
                        <a:cs typeface="Calibri"/>
                      </a:endParaRPr>
                    </a:p>
                    <a:p>
                      <a:pPr algn="just">
                        <a:spcAft>
                          <a:spcPts val="0"/>
                        </a:spcAft>
                      </a:pPr>
                      <a:r>
                        <a:rPr lang="fr-FR" sz="1000" i="1" dirty="0" smtClean="0">
                          <a:effectLst/>
                          <a:latin typeface="+mn-lt"/>
                          <a:ea typeface="Lucida Sans Unicode"/>
                          <a:cs typeface="Calibri"/>
                        </a:rPr>
                        <a:t>Parfums, sons, toucher</a:t>
                      </a:r>
                      <a:endParaRPr lang="fr-FR" sz="1100" dirty="0" smtClean="0">
                        <a:effectLst/>
                        <a:latin typeface="Trebuchet MS"/>
                        <a:ea typeface="Lucida Sans Unicode"/>
                        <a:cs typeface="Times New Roman"/>
                      </a:endParaRPr>
                    </a:p>
                    <a:p>
                      <a:pPr algn="just">
                        <a:spcAft>
                          <a:spcPts val="0"/>
                        </a:spcAft>
                      </a:pPr>
                      <a:r>
                        <a:rPr lang="fr-FR" sz="1000" i="1" dirty="0" smtClean="0">
                          <a:solidFill>
                            <a:srgbClr val="000000"/>
                          </a:solidFill>
                          <a:effectLst/>
                          <a:latin typeface="+mn-lt"/>
                          <a:ea typeface="Times New Roman"/>
                          <a:cs typeface="Times New Roman"/>
                        </a:rPr>
                        <a:t>Palette de couleurs </a:t>
                      </a:r>
                      <a:endParaRPr lang="fr-FR" sz="1600" dirty="0" smtClean="0">
                        <a:solidFill>
                          <a:srgbClr val="000000"/>
                        </a:solidFill>
                        <a:effectLst/>
                        <a:latin typeface="+mn-lt"/>
                        <a:ea typeface="Times New Roman"/>
                        <a:cs typeface="Calibri"/>
                      </a:endParaRPr>
                    </a:p>
                    <a:p>
                      <a:pPr algn="just">
                        <a:spcAft>
                          <a:spcPts val="0"/>
                        </a:spcAft>
                      </a:pPr>
                      <a:r>
                        <a:rPr lang="fr-FR" sz="1000" i="1" dirty="0" smtClean="0">
                          <a:effectLst/>
                          <a:latin typeface="+mn-lt"/>
                          <a:ea typeface="Lucida Sans Unicode"/>
                          <a:cs typeface="Calibri"/>
                        </a:rPr>
                        <a:t>Habitants du sol et sous-sol</a:t>
                      </a:r>
                      <a:endParaRPr lang="fr-FR" sz="1100" dirty="0" smtClean="0">
                        <a:effectLst/>
                        <a:latin typeface="Trebuchet MS"/>
                        <a:ea typeface="Lucida Sans Unicode"/>
                        <a:cs typeface="Times New Roman"/>
                      </a:endParaRPr>
                    </a:p>
                    <a:p>
                      <a:pPr algn="just">
                        <a:spcAft>
                          <a:spcPts val="0"/>
                        </a:spcAft>
                      </a:pPr>
                      <a:r>
                        <a:rPr lang="fr-FR" sz="1000" i="1" dirty="0" smtClean="0">
                          <a:effectLst/>
                          <a:latin typeface="+mn-lt"/>
                          <a:ea typeface="Lucida Sans Unicode"/>
                          <a:cs typeface="Calibri"/>
                        </a:rPr>
                        <a:t>Récolte et observation des insectes</a:t>
                      </a:r>
                      <a:endParaRPr lang="fr-FR" sz="1100" dirty="0" smtClean="0">
                        <a:effectLst/>
                        <a:latin typeface="Trebuchet MS"/>
                        <a:ea typeface="Lucida Sans Unicode"/>
                        <a:cs typeface="Times New Roman"/>
                      </a:endParaRPr>
                    </a:p>
                    <a:p>
                      <a:pPr algn="just">
                        <a:spcAft>
                          <a:spcPts val="0"/>
                        </a:spcAft>
                      </a:pPr>
                      <a:r>
                        <a:rPr lang="fr-FR" sz="800" dirty="0" smtClean="0">
                          <a:effectLst/>
                          <a:latin typeface="+mn-lt"/>
                          <a:ea typeface="Lucida Sans Unicode"/>
                          <a:cs typeface="Calibri"/>
                        </a:rPr>
                        <a:t> </a:t>
                      </a:r>
                    </a:p>
                    <a:p>
                      <a:pPr algn="just">
                        <a:spcAft>
                          <a:spcPts val="0"/>
                        </a:spcAft>
                      </a:pPr>
                      <a:endParaRPr lang="fr-FR" sz="1100" dirty="0" smtClean="0">
                        <a:effectLst/>
                        <a:latin typeface="Trebuchet MS"/>
                        <a:ea typeface="Lucida Sans Unicode"/>
                        <a:cs typeface="Times New Roman"/>
                      </a:endParaRPr>
                    </a:p>
                    <a:p>
                      <a:pPr algn="just">
                        <a:spcAft>
                          <a:spcPts val="0"/>
                        </a:spcAft>
                      </a:pPr>
                      <a:r>
                        <a:rPr lang="fr-FR" sz="900" b="1" i="1" kern="1200" dirty="0" smtClean="0">
                          <a:solidFill>
                            <a:srgbClr val="FF0000"/>
                          </a:solidFill>
                          <a:effectLst/>
                          <a:latin typeface="+mn-lt"/>
                          <a:ea typeface="+mn-ea"/>
                          <a:cs typeface="+mn-cs"/>
                        </a:rPr>
                        <a:t>Déplacement à pied</a:t>
                      </a:r>
                    </a:p>
                  </a:txBody>
                  <a:tcPr/>
                </a:tc>
              </a:tr>
              <a:tr h="200013">
                <a:tc>
                  <a:txBody>
                    <a:bodyPr/>
                    <a:lstStyle/>
                    <a:p>
                      <a:pPr algn="ctr"/>
                      <a:r>
                        <a:rPr lang="fr-FR" sz="1000" b="1" dirty="0" smtClean="0">
                          <a:solidFill>
                            <a:schemeClr val="tx2"/>
                          </a:solidFill>
                        </a:rPr>
                        <a:t>Pique-nique</a:t>
                      </a:r>
                      <a:r>
                        <a:rPr lang="fr-FR" sz="1000" b="1" baseline="0" dirty="0" smtClean="0">
                          <a:solidFill>
                            <a:schemeClr val="tx2"/>
                          </a:solidFill>
                        </a:rPr>
                        <a:t> tiré du sac</a:t>
                      </a:r>
                      <a:endParaRPr lang="fr-FR" sz="1000" b="1" dirty="0">
                        <a:solidFill>
                          <a:schemeClr val="tx2"/>
                        </a:solidFill>
                      </a:endParaRPr>
                    </a:p>
                  </a:txBody>
                  <a:tcPr anchor="ctr"/>
                </a:tc>
                <a:tc>
                  <a:txBody>
                    <a:bodyPr/>
                    <a:lstStyle/>
                    <a:p>
                      <a:pPr algn="ctr"/>
                      <a:r>
                        <a:rPr lang="fr-FR" sz="1000" b="1" dirty="0" smtClean="0">
                          <a:solidFill>
                            <a:schemeClr val="tx2"/>
                          </a:solidFill>
                        </a:rPr>
                        <a:t>Repas au centre</a:t>
                      </a:r>
                      <a:endParaRPr lang="fr-FR" sz="1000" b="1" dirty="0">
                        <a:solidFill>
                          <a:schemeClr val="tx2"/>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smtClean="0">
                          <a:solidFill>
                            <a:schemeClr val="tx2"/>
                          </a:solidFill>
                        </a:rPr>
                        <a:t>Repas au centre</a:t>
                      </a:r>
                      <a:endParaRPr lang="fr-FR" sz="1000" b="1" dirty="0">
                        <a:solidFill>
                          <a:schemeClr val="tx2"/>
                        </a:solidFill>
                      </a:endParaRPr>
                    </a:p>
                  </a:txBody>
                  <a:tcPr anchor="ctr"/>
                </a:tc>
              </a:tr>
              <a:tr h="1184602">
                <a:tc>
                  <a:txBody>
                    <a:bodyPr/>
                    <a:lstStyle/>
                    <a:p>
                      <a:pPr algn="just">
                        <a:spcAft>
                          <a:spcPts val="0"/>
                        </a:spcAft>
                      </a:pPr>
                      <a:r>
                        <a:rPr lang="fr-FR" sz="1000" b="1" kern="1200" dirty="0" smtClean="0">
                          <a:solidFill>
                            <a:schemeClr val="dk1"/>
                          </a:solidFill>
                          <a:effectLst/>
                          <a:latin typeface="+mn-lt"/>
                          <a:ea typeface="Lucida Sans Unicode"/>
                          <a:cs typeface="Calibri"/>
                        </a:rPr>
                        <a:t>Plage au bout des doigts</a:t>
                      </a:r>
                    </a:p>
                    <a:p>
                      <a:pPr algn="just">
                        <a:spcAft>
                          <a:spcPts val="0"/>
                        </a:spcAft>
                      </a:pPr>
                      <a:r>
                        <a:rPr lang="fr-FR" sz="900" b="1" i="1" kern="1200" dirty="0" smtClean="0">
                          <a:solidFill>
                            <a:srgbClr val="FF0000"/>
                          </a:solidFill>
                          <a:effectLst/>
                          <a:latin typeface="+mn-lt"/>
                          <a:ea typeface="+mn-ea"/>
                          <a:cs typeface="+mn-cs"/>
                        </a:rPr>
                        <a:t>Immersion sensorielle</a:t>
                      </a:r>
                    </a:p>
                    <a:p>
                      <a:pPr algn="just">
                        <a:spcAft>
                          <a:spcPts val="0"/>
                        </a:spcAft>
                      </a:pPr>
                      <a:r>
                        <a:rPr lang="fr-FR" sz="1000" b="1" dirty="0" smtClean="0">
                          <a:effectLst/>
                          <a:latin typeface="+mn-lt"/>
                          <a:ea typeface="Lucida Sans Unicode"/>
                          <a:cs typeface="Calibri"/>
                        </a:rPr>
                        <a:t> </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Jouer, courir, regarder, respirer…</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Ecoute des paysages sonores</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Récolte d’éléments sur la plage</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Boite à toucher</a:t>
                      </a:r>
                      <a:endParaRPr lang="fr-FR" sz="1050" dirty="0" smtClean="0">
                        <a:effectLst/>
                        <a:latin typeface="Trebuchet MS"/>
                        <a:ea typeface="Lucida Sans Unicode"/>
                        <a:cs typeface="Times New Roman"/>
                      </a:endParaRPr>
                    </a:p>
                    <a:p>
                      <a:pPr>
                        <a:spcAft>
                          <a:spcPts val="0"/>
                        </a:spcAft>
                      </a:pPr>
                      <a:r>
                        <a:rPr lang="fr-FR" sz="700" b="1" i="1" dirty="0" smtClean="0">
                          <a:solidFill>
                            <a:srgbClr val="C00000"/>
                          </a:solidFill>
                          <a:effectLst/>
                          <a:latin typeface="+mn-lt"/>
                          <a:ea typeface="Lucida Sans Unicode"/>
                          <a:cs typeface="Calibri"/>
                        </a:rPr>
                        <a:t> </a:t>
                      </a:r>
                      <a:endParaRPr lang="fr-FR" sz="1050" dirty="0" smtClean="0">
                        <a:effectLst/>
                        <a:latin typeface="Trebuchet MS"/>
                        <a:ea typeface="Lucida Sans Unicode"/>
                        <a:cs typeface="Times New Roman"/>
                      </a:endParaRPr>
                    </a:p>
                    <a:p>
                      <a:pPr>
                        <a:spcAft>
                          <a:spcPts val="0"/>
                        </a:spcAft>
                      </a:pPr>
                      <a:r>
                        <a:rPr lang="fr-FR" sz="900" b="1" i="1" kern="1200" dirty="0" smtClean="0">
                          <a:solidFill>
                            <a:schemeClr val="tx2"/>
                          </a:solidFill>
                          <a:effectLst/>
                          <a:latin typeface="+mn-lt"/>
                          <a:ea typeface="+mn-ea"/>
                          <a:cs typeface="+mn-cs"/>
                        </a:rPr>
                        <a:t>Sur la plage, à pied</a:t>
                      </a:r>
                    </a:p>
                    <a:p>
                      <a:pPr>
                        <a:spcAft>
                          <a:spcPts val="0"/>
                        </a:spcAft>
                      </a:pPr>
                      <a:r>
                        <a:rPr lang="fr-FR" sz="1000" b="1" i="1" dirty="0" smtClean="0">
                          <a:effectLst/>
                          <a:latin typeface="+mn-lt"/>
                          <a:ea typeface="Lucida Sans Unicode"/>
                          <a:cs typeface="Calibri"/>
                        </a:rPr>
                        <a:t> </a:t>
                      </a:r>
                      <a:endParaRPr lang="fr-FR" sz="1050" dirty="0">
                        <a:effectLst/>
                        <a:latin typeface="Trebuchet MS"/>
                        <a:ea typeface="Lucida Sans Unicode"/>
                        <a:cs typeface="Times New Roman"/>
                      </a:endParaRPr>
                    </a:p>
                  </a:txBody>
                  <a:tcPr/>
                </a:tc>
                <a:tc>
                  <a:txBody>
                    <a:bodyPr/>
                    <a:lstStyle/>
                    <a:p>
                      <a:pPr marL="0" algn="just" defTabSz="914400" rtl="0" eaLnBrk="1" latinLnBrk="0" hangingPunct="1">
                        <a:spcAft>
                          <a:spcPts val="0"/>
                        </a:spcAft>
                      </a:pPr>
                      <a:r>
                        <a:rPr lang="fr-FR" sz="1000" b="1" kern="1200" dirty="0" err="1" smtClean="0">
                          <a:solidFill>
                            <a:schemeClr val="dk1"/>
                          </a:solidFill>
                          <a:effectLst/>
                          <a:latin typeface="+mn-lt"/>
                          <a:ea typeface="Lucida Sans Unicode"/>
                          <a:cs typeface="Calibri"/>
                        </a:rPr>
                        <a:t>Land’Art</a:t>
                      </a:r>
                      <a:r>
                        <a:rPr lang="fr-FR" sz="1000" b="1" kern="1200" dirty="0" smtClean="0">
                          <a:solidFill>
                            <a:schemeClr val="dk1"/>
                          </a:solidFill>
                          <a:effectLst/>
                          <a:latin typeface="+mn-lt"/>
                          <a:ea typeface="Lucida Sans Unicode"/>
                          <a:cs typeface="Calibri"/>
                        </a:rPr>
                        <a:t> plage</a:t>
                      </a:r>
                    </a:p>
                    <a:p>
                      <a:pPr algn="just">
                        <a:spcAft>
                          <a:spcPts val="0"/>
                        </a:spcAft>
                      </a:pPr>
                      <a:r>
                        <a:rPr lang="fr-FR" sz="1050" b="1" i="1" dirty="0" smtClean="0">
                          <a:solidFill>
                            <a:srgbClr val="FF0000"/>
                          </a:solidFill>
                          <a:effectLst/>
                          <a:latin typeface="+mn-lt"/>
                          <a:ea typeface="Lucida Sans Unicode"/>
                          <a:cs typeface="Calibri"/>
                        </a:rPr>
                        <a:t> </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Construction improbable collective</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Collecte de déchets naturels</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Tickets nature</a:t>
                      </a:r>
                      <a:endParaRPr lang="fr-FR" sz="1050" dirty="0" smtClean="0">
                        <a:effectLst/>
                        <a:latin typeface="Trebuchet MS"/>
                        <a:ea typeface="Lucida Sans Unicode"/>
                        <a:cs typeface="Times New Roman"/>
                      </a:endParaRPr>
                    </a:p>
                    <a:p>
                      <a:pPr algn="just">
                        <a:spcAft>
                          <a:spcPts val="0"/>
                        </a:spcAft>
                      </a:pPr>
                      <a:endParaRPr lang="fr-FR" sz="1050" dirty="0" smtClean="0">
                        <a:effectLst/>
                        <a:latin typeface="Trebuchet MS"/>
                        <a:ea typeface="Lucida Sans Unicode"/>
                        <a:cs typeface="Times New Roman"/>
                      </a:endParaRPr>
                    </a:p>
                    <a:p>
                      <a:pPr algn="just">
                        <a:spcAft>
                          <a:spcPts val="0"/>
                        </a:spcAft>
                      </a:pPr>
                      <a:r>
                        <a:rPr lang="fr-FR" sz="400" b="1" i="1" dirty="0" smtClean="0">
                          <a:solidFill>
                            <a:srgbClr val="FF0000"/>
                          </a:solidFill>
                          <a:effectLst/>
                          <a:latin typeface="+mn-lt"/>
                          <a:ea typeface="Lucida Sans Unicode"/>
                          <a:cs typeface="Calibri"/>
                        </a:rPr>
                        <a:t> </a:t>
                      </a:r>
                      <a:endParaRPr lang="fr-FR" sz="1050" dirty="0" smtClean="0">
                        <a:effectLst/>
                        <a:latin typeface="Trebuchet MS"/>
                        <a:ea typeface="Lucida Sans Unicode"/>
                        <a:cs typeface="Times New Roman"/>
                      </a:endParaRPr>
                    </a:p>
                    <a:p>
                      <a:pPr>
                        <a:spcAft>
                          <a:spcPts val="0"/>
                        </a:spcAft>
                      </a:pPr>
                      <a:r>
                        <a:rPr lang="fr-FR" sz="900" b="1" i="1" kern="1200" dirty="0" smtClean="0">
                          <a:solidFill>
                            <a:schemeClr val="tx2"/>
                          </a:solidFill>
                          <a:latin typeface="+mn-lt"/>
                          <a:ea typeface="+mn-ea"/>
                          <a:cs typeface="+mn-cs"/>
                        </a:rPr>
                        <a:t>Déplacement à pied</a:t>
                      </a:r>
                      <a:endParaRPr lang="fr-FR" sz="900" b="1" i="1" kern="1200" dirty="0">
                        <a:solidFill>
                          <a:schemeClr val="tx2"/>
                        </a:solidFill>
                        <a:latin typeface="+mn-lt"/>
                        <a:ea typeface="+mn-ea"/>
                        <a:cs typeface="+mn-cs"/>
                      </a:endParaRPr>
                    </a:p>
                  </a:txBody>
                  <a:tcPr/>
                </a:tc>
                <a:tc>
                  <a:txBody>
                    <a:bodyPr/>
                    <a:lstStyle/>
                    <a:p>
                      <a:pPr>
                        <a:spcAft>
                          <a:spcPts val="0"/>
                        </a:spcAft>
                      </a:pPr>
                      <a:r>
                        <a:rPr lang="fr-FR" sz="1000" b="1" kern="1200" dirty="0" smtClean="0">
                          <a:solidFill>
                            <a:schemeClr val="dk1"/>
                          </a:solidFill>
                          <a:effectLst/>
                          <a:latin typeface="+mn-lt"/>
                          <a:ea typeface="Lucida Sans Unicode"/>
                          <a:cs typeface="Calibri"/>
                        </a:rPr>
                        <a:t>Rallye des sens </a:t>
                      </a:r>
                      <a:r>
                        <a:rPr lang="fr-FR" sz="1050" b="1" dirty="0" smtClean="0">
                          <a:effectLst/>
                          <a:latin typeface="+mn-lt"/>
                          <a:ea typeface="Lucida Sans Unicode"/>
                          <a:cs typeface="Calibri"/>
                        </a:rPr>
                        <a:t> </a:t>
                      </a:r>
                      <a:endParaRPr lang="fr-FR" sz="1050" dirty="0" smtClean="0">
                        <a:effectLst/>
                        <a:latin typeface="Trebuchet MS"/>
                        <a:ea typeface="Lucida Sans Unicode"/>
                        <a:cs typeface="Times New Roman"/>
                      </a:endParaRPr>
                    </a:p>
                    <a:p>
                      <a:pPr>
                        <a:spcAft>
                          <a:spcPts val="0"/>
                        </a:spcAft>
                      </a:pPr>
                      <a:r>
                        <a:rPr lang="fr-FR" sz="900" b="1" i="1" kern="1200" dirty="0" smtClean="0">
                          <a:solidFill>
                            <a:srgbClr val="FF0000"/>
                          </a:solidFill>
                          <a:effectLst/>
                          <a:latin typeface="+mn-lt"/>
                          <a:ea typeface="+mn-ea"/>
                          <a:cs typeface="+mn-cs"/>
                        </a:rPr>
                        <a:t>Phase de restitution </a:t>
                      </a:r>
                    </a:p>
                    <a:p>
                      <a:pPr>
                        <a:spcAft>
                          <a:spcPts val="0"/>
                        </a:spcAft>
                      </a:pPr>
                      <a:r>
                        <a:rPr lang="fr-FR" sz="600" b="1" dirty="0" smtClean="0">
                          <a:effectLst/>
                          <a:latin typeface="+mn-lt"/>
                          <a:ea typeface="Lucida Sans Unicode"/>
                          <a:cs typeface="Calibri"/>
                        </a:rPr>
                        <a:t> </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Grand jeu de fin de séjour pour aborder de façon ludique :</a:t>
                      </a:r>
                      <a:endParaRPr lang="fr-FR" sz="1050" dirty="0" smtClean="0">
                        <a:effectLst/>
                        <a:latin typeface="Trebuchet MS"/>
                        <a:ea typeface="Lucida Sans Unicode"/>
                        <a:cs typeface="Times New Roman"/>
                      </a:endParaRPr>
                    </a:p>
                    <a:p>
                      <a:pPr algn="just">
                        <a:spcAft>
                          <a:spcPts val="0"/>
                        </a:spcAft>
                      </a:pPr>
                      <a:r>
                        <a:rPr lang="fr-FR" sz="900" i="1" dirty="0" smtClean="0">
                          <a:effectLst/>
                          <a:latin typeface="+mn-lt"/>
                          <a:ea typeface="Lucida Sans Unicode"/>
                          <a:cs typeface="Calibri"/>
                        </a:rPr>
                        <a:t>- les thèmes étudiés et leur importance</a:t>
                      </a:r>
                      <a:endParaRPr lang="fr-FR" sz="1050" dirty="0" smtClean="0">
                        <a:effectLst/>
                        <a:latin typeface="Trebuchet MS"/>
                        <a:ea typeface="Lucida Sans Unicode"/>
                        <a:cs typeface="Times New Roman"/>
                      </a:endParaRPr>
                    </a:p>
                    <a:p>
                      <a:pPr marL="171450" indent="-171450" algn="just">
                        <a:spcAft>
                          <a:spcPts val="0"/>
                        </a:spcAft>
                        <a:buFontTx/>
                        <a:buChar char="-"/>
                      </a:pPr>
                      <a:r>
                        <a:rPr lang="fr-FR" sz="900" i="1" dirty="0" smtClean="0">
                          <a:effectLst/>
                          <a:latin typeface="+mn-lt"/>
                          <a:ea typeface="Lucida Sans Unicode"/>
                          <a:cs typeface="Calibri"/>
                        </a:rPr>
                        <a:t>le vocabulaire, les notions-clefs</a:t>
                      </a:r>
                      <a:r>
                        <a:rPr lang="fr-FR" sz="1000" b="1" dirty="0" smtClean="0">
                          <a:effectLst/>
                          <a:latin typeface="+mn-lt"/>
                          <a:ea typeface="Lucida Sans Unicode"/>
                          <a:cs typeface="Calibri"/>
                        </a:rPr>
                        <a:t> </a:t>
                      </a:r>
                      <a:endParaRPr lang="fr-FR" sz="1050" b="0" dirty="0" smtClean="0">
                        <a:effectLst/>
                        <a:latin typeface="Trebuchet MS"/>
                        <a:ea typeface="Lucida Sans Unicode"/>
                        <a:cs typeface="Times New Roman"/>
                      </a:endParaRPr>
                    </a:p>
                    <a:p>
                      <a:pPr marL="171450" indent="-171450" algn="just">
                        <a:spcAft>
                          <a:spcPts val="0"/>
                        </a:spcAft>
                        <a:buFontTx/>
                        <a:buChar char="-"/>
                      </a:pPr>
                      <a:r>
                        <a:rPr lang="fr-FR" sz="1000" b="1" dirty="0" smtClean="0">
                          <a:effectLst/>
                          <a:latin typeface="+mn-lt"/>
                          <a:ea typeface="Lucida Sans Unicode"/>
                          <a:cs typeface="Calibri"/>
                        </a:rPr>
                        <a:t> </a:t>
                      </a:r>
                      <a:endParaRPr lang="fr-FR" sz="1050" dirty="0" smtClean="0">
                        <a:effectLst/>
                        <a:latin typeface="Trebuchet MS"/>
                        <a:ea typeface="Lucida Sans Unicode"/>
                        <a:cs typeface="Times New Roman"/>
                      </a:endParaRPr>
                    </a:p>
                    <a:p>
                      <a:pPr>
                        <a:spcAft>
                          <a:spcPts val="0"/>
                        </a:spcAft>
                      </a:pPr>
                      <a:r>
                        <a:rPr lang="fr-FR" sz="1000" b="0" dirty="0" smtClean="0">
                          <a:effectLst/>
                          <a:latin typeface="+mn-lt"/>
                          <a:ea typeface="Lucida Sans Unicode"/>
                          <a:cs typeface="Calibri"/>
                        </a:rPr>
                        <a:t>Ou</a:t>
                      </a:r>
                      <a:r>
                        <a:rPr lang="fr-FR" sz="1000" b="1" dirty="0" smtClean="0">
                          <a:effectLst/>
                          <a:latin typeface="+mn-lt"/>
                          <a:ea typeface="Lucida Sans Unicode"/>
                          <a:cs typeface="Calibri"/>
                        </a:rPr>
                        <a:t> dernière</a:t>
                      </a:r>
                      <a:r>
                        <a:rPr lang="fr-FR" sz="1000" b="1" kern="1200" dirty="0" smtClean="0">
                          <a:solidFill>
                            <a:schemeClr val="dk1"/>
                          </a:solidFill>
                          <a:effectLst/>
                          <a:latin typeface="+mn-lt"/>
                          <a:ea typeface="Lucida Sans Unicode"/>
                          <a:cs typeface="Calibri"/>
                        </a:rPr>
                        <a:t> sortie sur la plage</a:t>
                      </a:r>
                    </a:p>
                    <a:p>
                      <a:pPr algn="ctr">
                        <a:spcAft>
                          <a:spcPts val="0"/>
                        </a:spcAft>
                      </a:pPr>
                      <a:r>
                        <a:rPr lang="fr-FR" sz="1000" b="1" dirty="0" smtClean="0">
                          <a:effectLst/>
                          <a:latin typeface="+mn-lt"/>
                          <a:ea typeface="Lucida Sans Unicode"/>
                          <a:cs typeface="Calibri"/>
                        </a:rPr>
                        <a:t> </a:t>
                      </a:r>
                      <a:endParaRPr lang="fr-FR" sz="1050" dirty="0" smtClean="0">
                        <a:effectLst/>
                        <a:latin typeface="Trebuchet MS"/>
                        <a:ea typeface="Lucida Sans Unicode"/>
                        <a:cs typeface="Times New Roman"/>
                      </a:endParaRPr>
                    </a:p>
                    <a:p>
                      <a:pPr marL="0" algn="l" defTabSz="914400" rtl="0" eaLnBrk="1" latinLnBrk="0" hangingPunct="1">
                        <a:spcAft>
                          <a:spcPts val="0"/>
                        </a:spcAft>
                      </a:pPr>
                      <a:r>
                        <a:rPr lang="fr-FR" sz="900" b="1" i="1" kern="1200" dirty="0" smtClean="0">
                          <a:solidFill>
                            <a:schemeClr val="tx2"/>
                          </a:solidFill>
                          <a:latin typeface="+mn-lt"/>
                          <a:ea typeface="+mn-ea"/>
                          <a:cs typeface="+mn-cs"/>
                        </a:rPr>
                        <a:t>Retour en  bus</a:t>
                      </a:r>
                      <a:endParaRPr lang="fr-FR" sz="900" b="1" i="1" kern="1200" dirty="0">
                        <a:solidFill>
                          <a:schemeClr val="tx2"/>
                        </a:solidFill>
                        <a:latin typeface="+mn-lt"/>
                        <a:ea typeface="+mn-ea"/>
                        <a:cs typeface="+mn-cs"/>
                      </a:endParaRPr>
                    </a:p>
                  </a:txBody>
                  <a:tcPr/>
                </a:tc>
              </a:tr>
            </a:tbl>
          </a:graphicData>
        </a:graphic>
      </p:graphicFrame>
      <p:sp>
        <p:nvSpPr>
          <p:cNvPr id="13" name="ZoneTexte 12"/>
          <p:cNvSpPr txBox="1"/>
          <p:nvPr/>
        </p:nvSpPr>
        <p:spPr>
          <a:xfrm>
            <a:off x="188337" y="1843662"/>
            <a:ext cx="5607800" cy="523220"/>
          </a:xfrm>
          <a:prstGeom prst="rect">
            <a:avLst/>
          </a:prstGeom>
          <a:noFill/>
        </p:spPr>
        <p:txBody>
          <a:bodyPr wrap="square" rtlCol="0">
            <a:spAutoFit/>
          </a:bodyPr>
          <a:lstStyle/>
          <a:p>
            <a:r>
              <a:rPr lang="fr-FR" sz="1400" b="1" dirty="0" smtClean="0">
                <a:solidFill>
                  <a:schemeClr val="tx2"/>
                </a:solidFill>
                <a:latin typeface="Rockwell" panose="02060603020205020403" pitchFamily="18" charset="0"/>
              </a:rPr>
              <a:t>Exemple de séjour modulable </a:t>
            </a:r>
            <a:r>
              <a:rPr lang="fr-FR" sz="1400" dirty="0" smtClean="0"/>
              <a:t>– </a:t>
            </a:r>
            <a:r>
              <a:rPr lang="fr-FR" sz="1400" b="1" dirty="0">
                <a:solidFill>
                  <a:srgbClr val="C00000"/>
                </a:solidFill>
              </a:rPr>
              <a:t>SPECIAL MATERNELLE - 3 JOURS –Agrément pour 30 – Grandes section </a:t>
            </a:r>
            <a:endParaRPr lang="fr-FR" sz="1400" i="1" dirty="0"/>
          </a:p>
        </p:txBody>
      </p:sp>
      <p:sp>
        <p:nvSpPr>
          <p:cNvPr id="14" name="ZoneTexte 13"/>
          <p:cNvSpPr txBox="1"/>
          <p:nvPr/>
        </p:nvSpPr>
        <p:spPr>
          <a:xfrm>
            <a:off x="6372200" y="1412775"/>
            <a:ext cx="2486001" cy="861774"/>
          </a:xfrm>
          <a:prstGeom prst="rect">
            <a:avLst/>
          </a:prstGeom>
          <a:noFill/>
          <a:ln>
            <a:noFill/>
          </a:ln>
        </p:spPr>
        <p:txBody>
          <a:bodyPr wrap="square" rtlCol="0">
            <a:spAutoFit/>
          </a:bodyPr>
          <a:lstStyle/>
          <a:p>
            <a:r>
              <a:rPr lang="fr-FR" sz="1000" b="1" dirty="0" smtClean="0">
                <a:solidFill>
                  <a:schemeClr val="accent1"/>
                </a:solidFill>
              </a:rPr>
              <a:t>Les + </a:t>
            </a:r>
          </a:p>
          <a:p>
            <a:r>
              <a:rPr lang="fr-FR" sz="1000" dirty="0" smtClean="0"/>
              <a:t>- Projet accompagné et personnalisé </a:t>
            </a:r>
          </a:p>
          <a:p>
            <a:r>
              <a:rPr lang="fr-FR" sz="1000" dirty="0" smtClean="0"/>
              <a:t>- Espace Enseignant / DSDEN en ligne  </a:t>
            </a:r>
          </a:p>
          <a:p>
            <a:r>
              <a:rPr lang="fr-FR" sz="1000" dirty="0" smtClean="0"/>
              <a:t>- Aide au montage du dossier administratif</a:t>
            </a:r>
          </a:p>
          <a:p>
            <a:r>
              <a:rPr lang="fr-FR" sz="1000" dirty="0" smtClean="0"/>
              <a:t>- </a:t>
            </a:r>
            <a:r>
              <a:rPr lang="fr-FR" sz="1000" smtClean="0"/>
              <a:t>Encadrement spécialisé  </a:t>
            </a:r>
            <a:r>
              <a:rPr lang="fr-FR" sz="1000" dirty="0" smtClean="0"/>
              <a:t>environnement  </a:t>
            </a:r>
            <a:endParaRPr lang="fr-FR" sz="1000" dirty="0"/>
          </a:p>
        </p:txBody>
      </p:sp>
      <p:pic>
        <p:nvPicPr>
          <p:cNvPr id="17" name="Image 1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740352" y="6381328"/>
            <a:ext cx="1045840" cy="502493"/>
          </a:xfrm>
          <a:prstGeom prst="rect">
            <a:avLst/>
          </a:prstGeom>
        </p:spPr>
      </p:pic>
      <p:sp>
        <p:nvSpPr>
          <p:cNvPr id="19" name="ZoneTexte 18"/>
          <p:cNvSpPr txBox="1"/>
          <p:nvPr/>
        </p:nvSpPr>
        <p:spPr>
          <a:xfrm>
            <a:off x="5148064" y="6473259"/>
            <a:ext cx="2448272" cy="338554"/>
          </a:xfrm>
          <a:prstGeom prst="rect">
            <a:avLst/>
          </a:prstGeom>
          <a:noFill/>
        </p:spPr>
        <p:txBody>
          <a:bodyPr wrap="square" rtlCol="0">
            <a:spAutoFit/>
          </a:bodyPr>
          <a:lstStyle/>
          <a:p>
            <a:pPr algn="r"/>
            <a:r>
              <a:rPr lang="fr-FR" sz="800" i="1" dirty="0" smtClean="0"/>
              <a:t>Association Régionale des Œuvres Educatives et de Vacances de l’Education Nationale</a:t>
            </a:r>
            <a:endParaRPr lang="fr-FR" sz="800" i="1" dirty="0"/>
          </a:p>
        </p:txBody>
      </p:sp>
      <p:sp>
        <p:nvSpPr>
          <p:cNvPr id="20" name="ZoneTexte 19"/>
          <p:cNvSpPr txBox="1"/>
          <p:nvPr/>
        </p:nvSpPr>
        <p:spPr>
          <a:xfrm>
            <a:off x="247516" y="6452934"/>
            <a:ext cx="4396492" cy="276999"/>
          </a:xfrm>
          <a:prstGeom prst="rect">
            <a:avLst/>
          </a:prstGeom>
          <a:noFill/>
        </p:spPr>
        <p:txBody>
          <a:bodyPr wrap="square" rtlCol="0">
            <a:spAutoFit/>
          </a:bodyPr>
          <a:lstStyle/>
          <a:p>
            <a:r>
              <a:rPr lang="fr-FR" sz="1200" b="1" dirty="0" smtClean="0">
                <a:solidFill>
                  <a:schemeClr val="bg1">
                    <a:lumMod val="50000"/>
                  </a:schemeClr>
                </a:solidFill>
              </a:rPr>
              <a:t>06 26 25 19 57 // </a:t>
            </a:r>
            <a:r>
              <a:rPr lang="fr-FR" sz="1200" b="1" dirty="0" smtClean="0">
                <a:solidFill>
                  <a:schemeClr val="bg1">
                    <a:lumMod val="50000"/>
                  </a:schemeClr>
                </a:solidFill>
              </a:rPr>
              <a:t>ecole@aroeven-bordeaux.fr</a:t>
            </a:r>
            <a:endParaRPr lang="fr-FR" sz="1200" b="1" dirty="0">
              <a:solidFill>
                <a:schemeClr val="bg1">
                  <a:lumMod val="50000"/>
                </a:schemeClr>
              </a:solidFill>
            </a:endParaRPr>
          </a:p>
        </p:txBody>
      </p:sp>
      <p:sp>
        <p:nvSpPr>
          <p:cNvPr id="18" name="Rectangle à coins arrondis 17"/>
          <p:cNvSpPr/>
          <p:nvPr/>
        </p:nvSpPr>
        <p:spPr>
          <a:xfrm>
            <a:off x="6290826" y="160517"/>
            <a:ext cx="2730690" cy="116955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000" b="1" dirty="0" smtClean="0">
              <a:solidFill>
                <a:schemeClr val="accent1"/>
              </a:solidFill>
            </a:endParaRPr>
          </a:p>
          <a:p>
            <a:endParaRPr lang="fr-FR" sz="1000" b="1" dirty="0">
              <a:solidFill>
                <a:schemeClr val="accent1"/>
              </a:solidFill>
            </a:endParaRPr>
          </a:p>
          <a:p>
            <a:r>
              <a:rPr lang="fr-FR" sz="1100" b="1" dirty="0" smtClean="0"/>
              <a:t>pour </a:t>
            </a:r>
            <a:r>
              <a:rPr lang="fr-FR" sz="1100" b="1" dirty="0"/>
              <a:t>3 classes N° 178303  </a:t>
            </a:r>
          </a:p>
          <a:p>
            <a:endParaRPr lang="fr-FR" sz="1000" dirty="0">
              <a:solidFill>
                <a:schemeClr val="tx1"/>
              </a:solidFill>
            </a:endParaRPr>
          </a:p>
          <a:p>
            <a:endParaRPr lang="fr-FR" sz="1000" dirty="0">
              <a:solidFill>
                <a:schemeClr val="tx1"/>
              </a:solidFill>
            </a:endParaRPr>
          </a:p>
        </p:txBody>
      </p:sp>
      <p:sp>
        <p:nvSpPr>
          <p:cNvPr id="21" name="ZoneTexte 20"/>
          <p:cNvSpPr txBox="1"/>
          <p:nvPr/>
        </p:nvSpPr>
        <p:spPr>
          <a:xfrm>
            <a:off x="6367586" y="160518"/>
            <a:ext cx="2486001" cy="1169551"/>
          </a:xfrm>
          <a:prstGeom prst="rect">
            <a:avLst/>
          </a:prstGeom>
          <a:noFill/>
          <a:ln>
            <a:noFill/>
          </a:ln>
        </p:spPr>
        <p:txBody>
          <a:bodyPr wrap="square" rtlCol="0">
            <a:spAutoFit/>
          </a:bodyPr>
          <a:lstStyle/>
          <a:p>
            <a:r>
              <a:rPr lang="fr-FR" sz="1000" b="1" dirty="0">
                <a:solidFill>
                  <a:srgbClr val="0070C0"/>
                </a:solidFill>
              </a:rPr>
              <a:t>Agrément</a:t>
            </a:r>
            <a:r>
              <a:rPr lang="fr-FR" sz="1000" dirty="0">
                <a:solidFill>
                  <a:srgbClr val="0070C0"/>
                </a:solidFill>
              </a:rPr>
              <a:t> </a:t>
            </a:r>
            <a:r>
              <a:rPr lang="fr-FR" sz="1000" b="1" dirty="0">
                <a:solidFill>
                  <a:srgbClr val="0070C0"/>
                </a:solidFill>
              </a:rPr>
              <a:t>Education Nationale</a:t>
            </a:r>
            <a:r>
              <a:rPr lang="fr-FR" sz="1000" dirty="0">
                <a:solidFill>
                  <a:srgbClr val="0070C0"/>
                </a:solidFill>
              </a:rPr>
              <a:t> : </a:t>
            </a:r>
            <a:r>
              <a:rPr lang="fr-FR" sz="1000" dirty="0"/>
              <a:t>délivré le 26/03/2018  - 3 classes dont 30  - Grandes section</a:t>
            </a:r>
          </a:p>
          <a:p>
            <a:r>
              <a:rPr lang="fr-FR" sz="1000" b="1" dirty="0">
                <a:solidFill>
                  <a:srgbClr val="0070C0"/>
                </a:solidFill>
              </a:rPr>
              <a:t>Capacité : </a:t>
            </a:r>
            <a:r>
              <a:rPr lang="fr-FR" sz="1000" dirty="0"/>
              <a:t>100</a:t>
            </a:r>
            <a:r>
              <a:rPr lang="fr-FR" sz="1000" b="1" dirty="0"/>
              <a:t> </a:t>
            </a:r>
            <a:r>
              <a:rPr lang="fr-FR" sz="1000" dirty="0"/>
              <a:t>lits</a:t>
            </a:r>
          </a:p>
          <a:p>
            <a:r>
              <a:rPr lang="fr-FR" sz="1000" b="1" dirty="0">
                <a:solidFill>
                  <a:srgbClr val="0070C0"/>
                </a:solidFill>
              </a:rPr>
              <a:t>Hébergement :  </a:t>
            </a:r>
            <a:r>
              <a:rPr lang="fr-FR" sz="1000" dirty="0"/>
              <a:t>2, 4, 7  à 8 lits simples </a:t>
            </a:r>
          </a:p>
          <a:p>
            <a:r>
              <a:rPr lang="fr-FR" sz="1000" dirty="0"/>
              <a:t>1 pavillon avec sanitaires complets - dans les chambres</a:t>
            </a:r>
          </a:p>
        </p:txBody>
      </p:sp>
    </p:spTree>
    <p:extLst>
      <p:ext uri="{BB962C8B-B14F-4D97-AF65-F5344CB8AC3E}">
        <p14:creationId xmlns:p14="http://schemas.microsoft.com/office/powerpoint/2010/main" xmlns="" val="2563114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196399" y="811096"/>
            <a:ext cx="5256584" cy="1146468"/>
          </a:xfrm>
          <a:prstGeom prst="roundRect">
            <a:avLst/>
          </a:prstGeom>
          <a:solidFill>
            <a:schemeClr val="bg1">
              <a:lumMod val="95000"/>
            </a:schemeClr>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4" name="ZoneTexte 3"/>
          <p:cNvSpPr txBox="1"/>
          <p:nvPr/>
        </p:nvSpPr>
        <p:spPr>
          <a:xfrm>
            <a:off x="328365" y="811096"/>
            <a:ext cx="4824536" cy="1308050"/>
          </a:xfrm>
          <a:prstGeom prst="rect">
            <a:avLst/>
          </a:prstGeom>
          <a:noFill/>
        </p:spPr>
        <p:txBody>
          <a:bodyPr wrap="square" rtlCol="0">
            <a:spAutoFit/>
          </a:bodyPr>
          <a:lstStyle/>
          <a:p>
            <a:r>
              <a:rPr lang="fr-FR" sz="1600" b="1" dirty="0">
                <a:solidFill>
                  <a:schemeClr val="tx2"/>
                </a:solidFill>
                <a:latin typeface="Rockwell" panose="02060603020205020403" pitchFamily="18" charset="0"/>
              </a:rPr>
              <a:t>Objectifs pédagogiques </a:t>
            </a:r>
            <a:r>
              <a:rPr lang="fr-FR" sz="1600" b="1" dirty="0" smtClean="0">
                <a:solidFill>
                  <a:schemeClr val="tx2"/>
                </a:solidFill>
                <a:latin typeface="Rockwell" panose="02060603020205020403" pitchFamily="18" charset="0"/>
              </a:rPr>
              <a:t>du séjour :</a:t>
            </a:r>
          </a:p>
          <a:p>
            <a:r>
              <a:rPr lang="fr-FR" sz="1050" b="1" dirty="0" smtClean="0">
                <a:solidFill>
                  <a:schemeClr val="accent1"/>
                </a:solidFill>
              </a:rPr>
              <a:t>- </a:t>
            </a:r>
            <a:r>
              <a:rPr lang="fr-FR" sz="1050" dirty="0"/>
              <a:t>Découvrir les richesses du </a:t>
            </a:r>
            <a:r>
              <a:rPr lang="fr-FR" sz="1050" b="1" dirty="0">
                <a:solidFill>
                  <a:srgbClr val="0070C0"/>
                </a:solidFill>
              </a:rPr>
              <a:t>patrimoine naturel et touristique </a:t>
            </a:r>
            <a:r>
              <a:rPr lang="fr-FR" sz="1050" dirty="0"/>
              <a:t>du Bassin et les </a:t>
            </a:r>
            <a:r>
              <a:rPr lang="fr-FR" sz="1050" b="1" dirty="0">
                <a:solidFill>
                  <a:srgbClr val="0070C0"/>
                </a:solidFill>
              </a:rPr>
              <a:t>principales activités humaines</a:t>
            </a:r>
            <a:r>
              <a:rPr lang="fr-FR" sz="1050" dirty="0">
                <a:solidFill>
                  <a:srgbClr val="0070C0"/>
                </a:solidFill>
              </a:rPr>
              <a:t> </a:t>
            </a:r>
            <a:r>
              <a:rPr lang="fr-FR" sz="1050" dirty="0"/>
              <a:t>liées à la mer</a:t>
            </a:r>
          </a:p>
          <a:p>
            <a:r>
              <a:rPr lang="fr-FR" sz="1050" dirty="0" smtClean="0"/>
              <a:t>- Aborder </a:t>
            </a:r>
            <a:r>
              <a:rPr lang="fr-FR" sz="1050" dirty="0"/>
              <a:t>la notion de préservation et de fragilité du littoral Aquitain</a:t>
            </a:r>
          </a:p>
          <a:p>
            <a:r>
              <a:rPr lang="fr-FR" sz="1050" dirty="0" smtClean="0"/>
              <a:t>- Prendre </a:t>
            </a:r>
            <a:r>
              <a:rPr lang="fr-FR" sz="1050" dirty="0"/>
              <a:t>conscience de la </a:t>
            </a:r>
            <a:r>
              <a:rPr lang="fr-FR" sz="1050" b="1" dirty="0">
                <a:solidFill>
                  <a:srgbClr val="0070C0"/>
                </a:solidFill>
              </a:rPr>
              <a:t>nécessité de la protection</a:t>
            </a:r>
            <a:r>
              <a:rPr lang="fr-FR" sz="1050" dirty="0">
                <a:solidFill>
                  <a:srgbClr val="0070C0"/>
                </a:solidFill>
              </a:rPr>
              <a:t> </a:t>
            </a:r>
            <a:r>
              <a:rPr lang="fr-FR" sz="1050" dirty="0"/>
              <a:t>des espèces dans leur milieu.</a:t>
            </a:r>
          </a:p>
          <a:p>
            <a:r>
              <a:rPr lang="fr-FR" sz="1050" b="1" dirty="0" smtClean="0">
                <a:solidFill>
                  <a:srgbClr val="0070C0"/>
                </a:solidFill>
              </a:rPr>
              <a:t>- Encourager </a:t>
            </a:r>
            <a:r>
              <a:rPr lang="fr-FR" sz="1050" b="1" dirty="0">
                <a:solidFill>
                  <a:srgbClr val="0070C0"/>
                </a:solidFill>
              </a:rPr>
              <a:t>à regarder, toucher, sentir, écouter, goûter…questionner</a:t>
            </a:r>
          </a:p>
          <a:p>
            <a:r>
              <a:rPr lang="fr-FR" sz="1050" b="1" dirty="0"/>
              <a:t> </a:t>
            </a:r>
            <a:endParaRPr lang="fr-FR" sz="1050" dirty="0"/>
          </a:p>
        </p:txBody>
      </p:sp>
      <p:sp>
        <p:nvSpPr>
          <p:cNvPr id="14" name="ZoneTexte 13"/>
          <p:cNvSpPr txBox="1"/>
          <p:nvPr/>
        </p:nvSpPr>
        <p:spPr>
          <a:xfrm>
            <a:off x="222566" y="2169121"/>
            <a:ext cx="2731796" cy="307777"/>
          </a:xfrm>
          <a:prstGeom prst="rect">
            <a:avLst/>
          </a:prstGeom>
          <a:solidFill>
            <a:schemeClr val="accent1">
              <a:lumMod val="75000"/>
            </a:schemeClr>
          </a:solidFill>
        </p:spPr>
        <p:txBody>
          <a:bodyPr wrap="square" rtlCol="0">
            <a:spAutoFit/>
          </a:bodyPr>
          <a:lstStyle/>
          <a:p>
            <a:r>
              <a:rPr lang="fr-FR" sz="1400" dirty="0">
                <a:solidFill>
                  <a:schemeClr val="bg1"/>
                </a:solidFill>
                <a:latin typeface="Rockwell" panose="02060603020205020403" pitchFamily="18" charset="0"/>
              </a:rPr>
              <a:t> </a:t>
            </a:r>
            <a:r>
              <a:rPr lang="fr-FR" sz="1400" dirty="0" smtClean="0">
                <a:solidFill>
                  <a:schemeClr val="bg1"/>
                </a:solidFill>
                <a:latin typeface="Rockwell" panose="02060603020205020403" pitchFamily="18" charset="0"/>
              </a:rPr>
              <a:t>   Autres activités possibles : </a:t>
            </a:r>
            <a:endParaRPr lang="fr-FR" sz="1400" dirty="0">
              <a:solidFill>
                <a:schemeClr val="bg1"/>
              </a:solidFill>
              <a:latin typeface="Rockwell" panose="02060603020205020403" pitchFamily="18" charset="0"/>
            </a:endParaRPr>
          </a:p>
        </p:txBody>
      </p:sp>
      <p:sp>
        <p:nvSpPr>
          <p:cNvPr id="15" name="ZoneTexte 14"/>
          <p:cNvSpPr txBox="1"/>
          <p:nvPr/>
        </p:nvSpPr>
        <p:spPr>
          <a:xfrm>
            <a:off x="229372" y="2815226"/>
            <a:ext cx="2688742" cy="3216265"/>
          </a:xfrm>
          <a:prstGeom prst="rect">
            <a:avLst/>
          </a:prstGeom>
          <a:noFill/>
        </p:spPr>
        <p:txBody>
          <a:bodyPr wrap="square" rtlCol="0">
            <a:spAutoFit/>
          </a:bodyPr>
          <a:lstStyle/>
          <a:p>
            <a:r>
              <a:rPr lang="fr-FR" sz="1100" b="1" dirty="0">
                <a:solidFill>
                  <a:schemeClr val="accent1">
                    <a:lumMod val="75000"/>
                  </a:schemeClr>
                </a:solidFill>
                <a:latin typeface="Rockwell" panose="02060603020205020403" pitchFamily="18" charset="0"/>
              </a:rPr>
              <a:t>Sorties terrain </a:t>
            </a:r>
          </a:p>
          <a:p>
            <a:r>
              <a:rPr lang="fr-FR" sz="1000" dirty="0"/>
              <a:t>Balade ornithologique - C3</a:t>
            </a:r>
          </a:p>
          <a:p>
            <a:r>
              <a:rPr lang="fr-FR" sz="1000" dirty="0"/>
              <a:t>Estran à marée basse – C2-C3-C</a:t>
            </a:r>
          </a:p>
          <a:p>
            <a:r>
              <a:rPr lang="fr-FR" sz="1000" dirty="0" err="1"/>
              <a:t>Land’Art</a:t>
            </a:r>
            <a:r>
              <a:rPr lang="fr-FR" sz="1000" dirty="0"/>
              <a:t> – C2-C3</a:t>
            </a:r>
          </a:p>
          <a:p>
            <a:r>
              <a:rPr lang="fr-FR" sz="1000" dirty="0"/>
              <a:t>Le monde caché de la forêt– C2-C3</a:t>
            </a:r>
          </a:p>
          <a:p>
            <a:r>
              <a:rPr lang="fr-FR" sz="1000" dirty="0"/>
              <a:t>Menaces et pollution des mers – C2-C3</a:t>
            </a:r>
          </a:p>
          <a:p>
            <a:r>
              <a:rPr lang="fr-FR" sz="1000" dirty="0"/>
              <a:t>Petites bêtes de la litière– C2-C3</a:t>
            </a:r>
          </a:p>
          <a:p>
            <a:r>
              <a:rPr lang="fr-FR" sz="1000" dirty="0"/>
              <a:t>Plage au bout des doigts – C1</a:t>
            </a:r>
          </a:p>
          <a:p>
            <a:r>
              <a:rPr lang="fr-FR" sz="1000" dirty="0" smtClean="0"/>
              <a:t>La Nature émoi– </a:t>
            </a:r>
            <a:r>
              <a:rPr lang="fr-FR" sz="1000" dirty="0"/>
              <a:t>C2-C3</a:t>
            </a:r>
          </a:p>
          <a:p>
            <a:r>
              <a:rPr lang="fr-FR" sz="1000" dirty="0"/>
              <a:t>Prés-cachés de La Teste– C2-C3</a:t>
            </a:r>
          </a:p>
          <a:p>
            <a:r>
              <a:rPr lang="fr-FR" sz="1000" b="1" dirty="0"/>
              <a:t> </a:t>
            </a:r>
            <a:endParaRPr lang="fr-FR" sz="1000" dirty="0"/>
          </a:p>
          <a:p>
            <a:r>
              <a:rPr lang="fr-FR" sz="1100" b="1" dirty="0">
                <a:solidFill>
                  <a:schemeClr val="accent1">
                    <a:lumMod val="75000"/>
                  </a:schemeClr>
                </a:solidFill>
                <a:latin typeface="Rockwell" panose="02060603020205020403" pitchFamily="18" charset="0"/>
              </a:rPr>
              <a:t>Activités humaines </a:t>
            </a:r>
          </a:p>
          <a:p>
            <a:r>
              <a:rPr lang="fr-FR" sz="1000" dirty="0">
                <a:latin typeface="+mj-lt"/>
              </a:rPr>
              <a:t>Chalut les enfants ! – C2-C3</a:t>
            </a:r>
          </a:p>
          <a:p>
            <a:r>
              <a:rPr lang="fr-FR" sz="1000" dirty="0" smtClean="0">
                <a:latin typeface="+mj-lt"/>
              </a:rPr>
              <a:t>Huitres et  ostréiculteurs – C2-C3-C</a:t>
            </a:r>
          </a:p>
          <a:p>
            <a:endParaRPr lang="fr-FR" sz="800" dirty="0" smtClean="0">
              <a:latin typeface="+mj-lt"/>
            </a:endParaRPr>
          </a:p>
          <a:p>
            <a:r>
              <a:rPr lang="fr-FR" sz="1100" b="1" dirty="0">
                <a:solidFill>
                  <a:schemeClr val="accent1">
                    <a:lumMod val="75000"/>
                  </a:schemeClr>
                </a:solidFill>
                <a:latin typeface="Rockwell" panose="02060603020205020403" pitchFamily="18" charset="0"/>
              </a:rPr>
              <a:t>Activités sportives</a:t>
            </a:r>
          </a:p>
          <a:p>
            <a:r>
              <a:rPr lang="fr-FR" sz="1000" dirty="0"/>
              <a:t>Jeux coopératifs– C2-C3-C</a:t>
            </a:r>
          </a:p>
          <a:p>
            <a:r>
              <a:rPr lang="fr-FR" sz="1000" dirty="0"/>
              <a:t>Voile - C3-C</a:t>
            </a:r>
          </a:p>
          <a:p>
            <a:endParaRPr lang="fr-FR" sz="1000" b="1" dirty="0" smtClean="0">
              <a:solidFill>
                <a:schemeClr val="accent1">
                  <a:lumMod val="75000"/>
                </a:schemeClr>
              </a:solidFill>
              <a:latin typeface="Rockwell" panose="02060603020205020403" pitchFamily="18" charset="0"/>
            </a:endParaRPr>
          </a:p>
          <a:p>
            <a:endParaRPr lang="fr-FR" sz="1000" dirty="0">
              <a:latin typeface="+mj-lt"/>
            </a:endParaRPr>
          </a:p>
        </p:txBody>
      </p:sp>
      <p:sp>
        <p:nvSpPr>
          <p:cNvPr id="16" name="ZoneTexte 15"/>
          <p:cNvSpPr txBox="1"/>
          <p:nvPr/>
        </p:nvSpPr>
        <p:spPr>
          <a:xfrm>
            <a:off x="2856616" y="2927616"/>
            <a:ext cx="2867511" cy="2693045"/>
          </a:xfrm>
          <a:prstGeom prst="rect">
            <a:avLst/>
          </a:prstGeom>
          <a:noFill/>
        </p:spPr>
        <p:txBody>
          <a:bodyPr wrap="square" rtlCol="0">
            <a:spAutoFit/>
          </a:bodyPr>
          <a:lstStyle/>
          <a:p>
            <a:r>
              <a:rPr lang="fr-FR" sz="1100" b="1" dirty="0" smtClean="0">
                <a:solidFill>
                  <a:schemeClr val="accent1">
                    <a:lumMod val="75000"/>
                  </a:schemeClr>
                </a:solidFill>
                <a:latin typeface="Rockwell" panose="02060603020205020403" pitchFamily="18" charset="0"/>
              </a:rPr>
              <a:t>Vivre </a:t>
            </a:r>
            <a:r>
              <a:rPr lang="fr-FR" sz="1100" b="1" dirty="0">
                <a:solidFill>
                  <a:schemeClr val="accent1">
                    <a:lumMod val="75000"/>
                  </a:schemeClr>
                </a:solidFill>
                <a:latin typeface="Rockwell" panose="02060603020205020403" pitchFamily="18" charset="0"/>
              </a:rPr>
              <a:t>Ensemble</a:t>
            </a:r>
          </a:p>
          <a:p>
            <a:pPr lvl="0"/>
            <a:r>
              <a:rPr lang="fr-FR" sz="1000" dirty="0"/>
              <a:t>Agir maintenant pour demain - C3, </a:t>
            </a:r>
            <a:r>
              <a:rPr lang="fr-FR" sz="1000" dirty="0" smtClean="0"/>
              <a:t>C</a:t>
            </a:r>
            <a:endParaRPr lang="fr-FR" sz="1000" dirty="0"/>
          </a:p>
          <a:p>
            <a:pPr lvl="0"/>
            <a:r>
              <a:rPr lang="fr-FR" sz="1000" dirty="0"/>
              <a:t>Compréhension mutuelle - C3, </a:t>
            </a:r>
            <a:r>
              <a:rPr lang="fr-FR" sz="1000" dirty="0" smtClean="0"/>
              <a:t>C</a:t>
            </a:r>
            <a:endParaRPr lang="fr-FR" sz="1000" dirty="0"/>
          </a:p>
          <a:p>
            <a:pPr lvl="0"/>
            <a:r>
              <a:rPr lang="fr-FR" sz="1000" dirty="0"/>
              <a:t>Moi et mon groupe classe - C3, </a:t>
            </a:r>
            <a:r>
              <a:rPr lang="fr-FR" sz="1000" dirty="0" smtClean="0"/>
              <a:t>C</a:t>
            </a:r>
            <a:endParaRPr lang="fr-FR" sz="1000" dirty="0"/>
          </a:p>
          <a:p>
            <a:pPr lvl="0"/>
            <a:r>
              <a:rPr lang="fr-FR" sz="1000" dirty="0"/>
              <a:t>Temps boussole </a:t>
            </a:r>
            <a:r>
              <a:rPr lang="fr-FR" sz="1000" dirty="0" smtClean="0"/>
              <a:t> </a:t>
            </a:r>
            <a:r>
              <a:rPr lang="fr-FR" sz="1000" dirty="0"/>
              <a:t>- C3, </a:t>
            </a:r>
            <a:r>
              <a:rPr lang="fr-FR" sz="1000" dirty="0" smtClean="0"/>
              <a:t>C</a:t>
            </a:r>
            <a:endParaRPr lang="fr-FR" sz="1000" dirty="0"/>
          </a:p>
          <a:p>
            <a:endParaRPr lang="fr-FR" sz="800" b="1" dirty="0" smtClean="0">
              <a:solidFill>
                <a:schemeClr val="accent1">
                  <a:lumMod val="75000"/>
                </a:schemeClr>
              </a:solidFill>
              <a:latin typeface="Rockwell" panose="02060603020205020403" pitchFamily="18" charset="0"/>
            </a:endParaRPr>
          </a:p>
          <a:p>
            <a:r>
              <a:rPr lang="fr-FR" sz="1100" b="1" dirty="0" smtClean="0">
                <a:solidFill>
                  <a:schemeClr val="accent1">
                    <a:lumMod val="75000"/>
                  </a:schemeClr>
                </a:solidFill>
                <a:latin typeface="Rockwell" panose="02060603020205020403" pitchFamily="18" charset="0"/>
              </a:rPr>
              <a:t>Temps </a:t>
            </a:r>
            <a:r>
              <a:rPr lang="fr-FR" sz="1100" b="1" dirty="0">
                <a:solidFill>
                  <a:schemeClr val="accent1">
                    <a:lumMod val="75000"/>
                  </a:schemeClr>
                </a:solidFill>
                <a:latin typeface="Rockwell" panose="02060603020205020403" pitchFamily="18" charset="0"/>
              </a:rPr>
              <a:t>de </a:t>
            </a:r>
            <a:r>
              <a:rPr lang="fr-FR" sz="1100" b="1" dirty="0" smtClean="0">
                <a:solidFill>
                  <a:schemeClr val="accent1">
                    <a:lumMod val="75000"/>
                  </a:schemeClr>
                </a:solidFill>
                <a:latin typeface="Rockwell" panose="02060603020205020403" pitchFamily="18" charset="0"/>
              </a:rPr>
              <a:t>classe</a:t>
            </a:r>
          </a:p>
          <a:p>
            <a:r>
              <a:rPr lang="fr-FR" sz="1000" dirty="0" smtClean="0"/>
              <a:t>Courants </a:t>
            </a:r>
            <a:r>
              <a:rPr lang="fr-FR" sz="1000" dirty="0"/>
              <a:t>marins – C2-C3</a:t>
            </a:r>
          </a:p>
          <a:p>
            <a:r>
              <a:rPr lang="fr-FR" sz="1000" dirty="0" smtClean="0"/>
              <a:t>Oiseau</a:t>
            </a:r>
            <a:r>
              <a:rPr lang="fr-FR" sz="1000" dirty="0"/>
              <a:t> : Qui es –tu ? – </a:t>
            </a:r>
            <a:r>
              <a:rPr lang="fr-FR" sz="1000" dirty="0" smtClean="0"/>
              <a:t>C1- C2-C3</a:t>
            </a:r>
            <a:endParaRPr lang="fr-FR" sz="1000" dirty="0"/>
          </a:p>
          <a:p>
            <a:r>
              <a:rPr lang="fr-FR" sz="1000" dirty="0" smtClean="0"/>
              <a:t>Phénomènes de marées – C3</a:t>
            </a:r>
          </a:p>
          <a:p>
            <a:r>
              <a:rPr lang="fr-FR" sz="1000" dirty="0" smtClean="0"/>
              <a:t>Vous </a:t>
            </a:r>
            <a:r>
              <a:rPr lang="fr-FR" sz="1000" dirty="0"/>
              <a:t>avez dit Biodiversité ? – C2-C3</a:t>
            </a:r>
          </a:p>
          <a:p>
            <a:endParaRPr lang="fr-FR" sz="800" b="1" dirty="0">
              <a:solidFill>
                <a:schemeClr val="accent1"/>
              </a:solidFill>
            </a:endParaRPr>
          </a:p>
          <a:p>
            <a:r>
              <a:rPr lang="fr-FR" sz="1100" b="1" dirty="0" smtClean="0">
                <a:solidFill>
                  <a:schemeClr val="accent1">
                    <a:lumMod val="75000"/>
                  </a:schemeClr>
                </a:solidFill>
                <a:latin typeface="Rockwell" panose="02060603020205020403" pitchFamily="18" charset="0"/>
              </a:rPr>
              <a:t>Sites – Activités humaines Patrimoine</a:t>
            </a:r>
            <a:r>
              <a:rPr lang="fr-FR" sz="1100" b="1" dirty="0">
                <a:solidFill>
                  <a:schemeClr val="accent1">
                    <a:lumMod val="75000"/>
                  </a:schemeClr>
                </a:solidFill>
                <a:latin typeface="Rockwell" panose="02060603020205020403" pitchFamily="18" charset="0"/>
              </a:rPr>
              <a:t> </a:t>
            </a:r>
            <a:endParaRPr lang="fr-FR" sz="1000" dirty="0" smtClean="0"/>
          </a:p>
          <a:p>
            <a:r>
              <a:rPr lang="fr-FR" sz="1000" dirty="0"/>
              <a:t>La dune du Pilat, un milieu fragile – C2-C3-C</a:t>
            </a:r>
          </a:p>
          <a:p>
            <a:r>
              <a:rPr lang="fr-FR" sz="1000" dirty="0"/>
              <a:t>Le Phare du Cap-Ferret – C2-C3-C</a:t>
            </a:r>
          </a:p>
          <a:p>
            <a:r>
              <a:rPr lang="fr-FR" sz="1000" dirty="0"/>
              <a:t>Le parc </a:t>
            </a:r>
            <a:r>
              <a:rPr lang="fr-FR" sz="1000" dirty="0" smtClean="0"/>
              <a:t>ornithologique </a:t>
            </a:r>
            <a:r>
              <a:rPr lang="fr-FR" sz="1000" dirty="0"/>
              <a:t>du </a:t>
            </a:r>
            <a:r>
              <a:rPr lang="fr-FR" sz="1000" dirty="0" err="1"/>
              <a:t>Teich</a:t>
            </a:r>
            <a:r>
              <a:rPr lang="fr-FR" sz="1000" dirty="0"/>
              <a:t> – C2-C3-C</a:t>
            </a:r>
          </a:p>
          <a:p>
            <a:r>
              <a:rPr lang="fr-FR" sz="1000" dirty="0"/>
              <a:t>Le village de l’Herbe– C2-C3-C</a:t>
            </a:r>
          </a:p>
        </p:txBody>
      </p:sp>
      <p:sp>
        <p:nvSpPr>
          <p:cNvPr id="17" name="ZoneTexte 16"/>
          <p:cNvSpPr txBox="1"/>
          <p:nvPr/>
        </p:nvSpPr>
        <p:spPr>
          <a:xfrm>
            <a:off x="226570" y="2569840"/>
            <a:ext cx="3528392" cy="230832"/>
          </a:xfrm>
          <a:prstGeom prst="rect">
            <a:avLst/>
          </a:prstGeom>
          <a:noFill/>
        </p:spPr>
        <p:txBody>
          <a:bodyPr wrap="square" rtlCol="0">
            <a:spAutoFit/>
          </a:bodyPr>
          <a:lstStyle/>
          <a:p>
            <a:r>
              <a:rPr lang="fr-FR" sz="900" b="1" i="1" dirty="0" smtClean="0"/>
              <a:t>Cycle 1 : C1 - Cycle </a:t>
            </a:r>
            <a:r>
              <a:rPr lang="fr-FR" sz="900" b="1" i="1" dirty="0"/>
              <a:t>2 et 3 : C2-C3 - Collège : </a:t>
            </a:r>
            <a:r>
              <a:rPr lang="fr-FR" sz="900" b="1" i="1" dirty="0" smtClean="0"/>
              <a:t>C</a:t>
            </a:r>
            <a:endParaRPr lang="fr-FR" sz="900" dirty="0"/>
          </a:p>
        </p:txBody>
      </p:sp>
      <p:sp>
        <p:nvSpPr>
          <p:cNvPr id="33" name="Rectangle à coins arrondis 32"/>
          <p:cNvSpPr/>
          <p:nvPr/>
        </p:nvSpPr>
        <p:spPr>
          <a:xfrm>
            <a:off x="226570" y="5589240"/>
            <a:ext cx="5616624" cy="884018"/>
          </a:xfrm>
          <a:prstGeom prst="round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40415" y="5430996"/>
            <a:ext cx="5112568" cy="923330"/>
          </a:xfrm>
          <a:prstGeom prst="rect">
            <a:avLst/>
          </a:prstGeom>
          <a:noFill/>
        </p:spPr>
        <p:txBody>
          <a:bodyPr wrap="square" rtlCol="0">
            <a:spAutoFit/>
          </a:bodyPr>
          <a:lstStyle/>
          <a:p>
            <a:endParaRPr lang="fr-FR" sz="1000" dirty="0">
              <a:solidFill>
                <a:srgbClr val="FF0000"/>
              </a:solidFill>
            </a:endParaRPr>
          </a:p>
          <a:p>
            <a:r>
              <a:rPr lang="fr-FR" sz="1200" dirty="0" smtClean="0">
                <a:solidFill>
                  <a:schemeClr val="bg1"/>
                </a:solidFill>
                <a:latin typeface="Rockwell" panose="02060603020205020403" pitchFamily="18" charset="0"/>
              </a:rPr>
              <a:t>Aux environs </a:t>
            </a:r>
          </a:p>
          <a:p>
            <a:r>
              <a:rPr lang="fr-FR" sz="1000" dirty="0"/>
              <a:t>Les ports et villages Ostréicoles</a:t>
            </a:r>
          </a:p>
          <a:p>
            <a:r>
              <a:rPr lang="fr-FR" sz="1000" dirty="0"/>
              <a:t>Bordeaux ville inscrites au patrimoine Mondiale de l’Unesco</a:t>
            </a:r>
          </a:p>
          <a:p>
            <a:r>
              <a:rPr lang="fr-FR" sz="1000" dirty="0"/>
              <a:t>Le Parc régional des landes de Gascogne</a:t>
            </a:r>
          </a:p>
        </p:txBody>
      </p:sp>
      <p:pic>
        <p:nvPicPr>
          <p:cNvPr id="31" name="Image 3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740352" y="6381328"/>
            <a:ext cx="1045840" cy="502493"/>
          </a:xfrm>
          <a:prstGeom prst="rect">
            <a:avLst/>
          </a:prstGeom>
        </p:spPr>
      </p:pic>
      <p:sp>
        <p:nvSpPr>
          <p:cNvPr id="34" name="ZoneTexte 33"/>
          <p:cNvSpPr txBox="1"/>
          <p:nvPr/>
        </p:nvSpPr>
        <p:spPr>
          <a:xfrm>
            <a:off x="5148064" y="6473259"/>
            <a:ext cx="2448272" cy="338554"/>
          </a:xfrm>
          <a:prstGeom prst="rect">
            <a:avLst/>
          </a:prstGeom>
          <a:noFill/>
        </p:spPr>
        <p:txBody>
          <a:bodyPr wrap="square" rtlCol="0">
            <a:spAutoFit/>
          </a:bodyPr>
          <a:lstStyle/>
          <a:p>
            <a:pPr algn="r"/>
            <a:r>
              <a:rPr lang="fr-FR" sz="800" i="1" dirty="0" smtClean="0"/>
              <a:t>Association Régionale des Œuvres Educatives et de Vacances de l’Education Nationale</a:t>
            </a:r>
            <a:endParaRPr lang="fr-FR" sz="800" i="1" dirty="0"/>
          </a:p>
        </p:txBody>
      </p:sp>
      <p:sp>
        <p:nvSpPr>
          <p:cNvPr id="35" name="ZoneTexte 34"/>
          <p:cNvSpPr txBox="1"/>
          <p:nvPr/>
        </p:nvSpPr>
        <p:spPr>
          <a:xfrm>
            <a:off x="247516" y="6452934"/>
            <a:ext cx="4396492" cy="276999"/>
          </a:xfrm>
          <a:prstGeom prst="rect">
            <a:avLst/>
          </a:prstGeom>
          <a:noFill/>
        </p:spPr>
        <p:txBody>
          <a:bodyPr wrap="square" rtlCol="0">
            <a:spAutoFit/>
          </a:bodyPr>
          <a:lstStyle/>
          <a:p>
            <a:r>
              <a:rPr lang="fr-FR" sz="1200" b="1" dirty="0" smtClean="0">
                <a:solidFill>
                  <a:schemeClr val="bg1">
                    <a:lumMod val="50000"/>
                  </a:schemeClr>
                </a:solidFill>
              </a:rPr>
              <a:t>06 26 25 19 57 // </a:t>
            </a:r>
            <a:r>
              <a:rPr lang="fr-FR" sz="1200" b="1" dirty="0" smtClean="0">
                <a:solidFill>
                  <a:schemeClr val="bg1">
                    <a:lumMod val="50000"/>
                  </a:schemeClr>
                </a:solidFill>
              </a:rPr>
              <a:t>ecole@aroeven-bordeaux.fr</a:t>
            </a:r>
            <a:endParaRPr lang="fr-FR" sz="1200" b="1" dirty="0">
              <a:solidFill>
                <a:schemeClr val="bg1">
                  <a:lumMod val="50000"/>
                </a:schemeClr>
              </a:solidFill>
            </a:endParaRPr>
          </a:p>
        </p:txBody>
      </p:sp>
      <p:sp>
        <p:nvSpPr>
          <p:cNvPr id="32" name="ZoneTexte 31"/>
          <p:cNvSpPr txBox="1"/>
          <p:nvPr/>
        </p:nvSpPr>
        <p:spPr>
          <a:xfrm>
            <a:off x="262574" y="428481"/>
            <a:ext cx="4813482" cy="307777"/>
          </a:xfrm>
          <a:prstGeom prst="rect">
            <a:avLst/>
          </a:prstGeom>
          <a:solidFill>
            <a:schemeClr val="accent1">
              <a:lumMod val="75000"/>
            </a:schemeClr>
          </a:solidFill>
        </p:spPr>
        <p:txBody>
          <a:bodyPr wrap="square" rtlCol="0">
            <a:spAutoFit/>
          </a:bodyPr>
          <a:lstStyle/>
          <a:p>
            <a:r>
              <a:rPr lang="fr-FR" sz="1400" b="1" dirty="0">
                <a:solidFill>
                  <a:schemeClr val="bg1"/>
                </a:solidFill>
                <a:latin typeface="Rockwell" panose="02060603020205020403" pitchFamily="18" charset="0"/>
              </a:rPr>
              <a:t>Classe – Les 5 sens – Spécial maternelle</a:t>
            </a:r>
          </a:p>
        </p:txBody>
      </p:sp>
      <p:sp>
        <p:nvSpPr>
          <p:cNvPr id="36" name="ZoneTexte 35"/>
          <p:cNvSpPr txBox="1"/>
          <p:nvPr/>
        </p:nvSpPr>
        <p:spPr>
          <a:xfrm>
            <a:off x="201913" y="62769"/>
            <a:ext cx="5904656" cy="400110"/>
          </a:xfrm>
          <a:prstGeom prst="rect">
            <a:avLst/>
          </a:prstGeom>
          <a:noFill/>
        </p:spPr>
        <p:txBody>
          <a:bodyPr wrap="square" rtlCol="0">
            <a:spAutoFit/>
          </a:bodyPr>
          <a:lstStyle/>
          <a:p>
            <a:r>
              <a:rPr lang="fr-FR" sz="2000" b="1" dirty="0">
                <a:solidFill>
                  <a:schemeClr val="tx2"/>
                </a:solidFill>
                <a:effectLst>
                  <a:innerShdw blurRad="63500" dist="50800">
                    <a:prstClr val="black">
                      <a:alpha val="50000"/>
                    </a:prstClr>
                  </a:innerShdw>
                </a:effectLst>
              </a:rPr>
              <a:t>Centre « Les Bonne Vacances » </a:t>
            </a:r>
            <a:r>
              <a:rPr lang="fr-FR" sz="1600" b="1" i="1" dirty="0">
                <a:solidFill>
                  <a:schemeClr val="tx2"/>
                </a:solidFill>
                <a:effectLst>
                  <a:innerShdw blurRad="63500" dist="50800">
                    <a:prstClr val="black">
                      <a:alpha val="50000"/>
                    </a:prstClr>
                  </a:innerShdw>
                </a:effectLst>
              </a:rPr>
              <a:t>– La Teste de Buch (33)</a:t>
            </a:r>
            <a:endParaRPr lang="fr-FR" sz="1600" b="1" i="1" dirty="0">
              <a:solidFill>
                <a:schemeClr val="tx2"/>
              </a:solidFill>
            </a:endParaRPr>
          </a:p>
        </p:txBody>
      </p:sp>
      <p:pic>
        <p:nvPicPr>
          <p:cNvPr id="2" name="Picture 2" descr="la teste - entrée bus DE"/>
          <p:cNvPicPr>
            <a:picLocks noChangeAspect="1" noChangeArrowheads="1"/>
          </p:cNvPicPr>
          <p:nvPr/>
        </p:nvPicPr>
        <p:blipFill>
          <a:blip r:embed="rId3" cstate="print">
            <a:lum bright="10000"/>
            <a:extLst>
              <a:ext uri="{28A0092B-C50C-407E-A947-70E740481C1C}">
                <a14:useLocalDpi xmlns:a14="http://schemas.microsoft.com/office/drawing/2010/main" xmlns="" val="0"/>
              </a:ext>
            </a:extLst>
          </a:blip>
          <a:srcRect/>
          <a:stretch>
            <a:fillRect/>
          </a:stretch>
        </p:blipFill>
        <p:spPr bwMode="auto">
          <a:xfrm>
            <a:off x="3034882" y="2104494"/>
            <a:ext cx="1221636" cy="79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la teste - bat princip - int"/>
          <p:cNvPicPr>
            <a:picLocks noChangeAspect="1" noChangeArrowheads="1"/>
          </p:cNvPicPr>
          <p:nvPr/>
        </p:nvPicPr>
        <p:blipFill>
          <a:blip r:embed="rId4" cstate="print">
            <a:lum contrast="20000"/>
            <a:extLst>
              <a:ext uri="{28A0092B-C50C-407E-A947-70E740481C1C}">
                <a14:useLocalDpi xmlns:a14="http://schemas.microsoft.com/office/drawing/2010/main" xmlns="" val="0"/>
              </a:ext>
            </a:extLst>
          </a:blip>
          <a:srcRect/>
          <a:stretch>
            <a:fillRect/>
          </a:stretch>
        </p:blipFill>
        <p:spPr bwMode="auto">
          <a:xfrm>
            <a:off x="4290371" y="2086438"/>
            <a:ext cx="1162612" cy="835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 name="ZoneTexte 47"/>
          <p:cNvSpPr txBox="1"/>
          <p:nvPr/>
        </p:nvSpPr>
        <p:spPr>
          <a:xfrm>
            <a:off x="6033496" y="3861048"/>
            <a:ext cx="2688742" cy="800219"/>
          </a:xfrm>
          <a:prstGeom prst="rect">
            <a:avLst/>
          </a:prstGeom>
          <a:noFill/>
        </p:spPr>
        <p:txBody>
          <a:bodyPr wrap="square" rtlCol="0">
            <a:spAutoFit/>
          </a:bodyPr>
          <a:lstStyle/>
          <a:p>
            <a:pPr algn="ctr"/>
            <a:r>
              <a:rPr lang="fr-FR" sz="1200" b="1" dirty="0" smtClean="0">
                <a:solidFill>
                  <a:schemeClr val="tx2"/>
                </a:solidFill>
                <a:latin typeface="Rockwell" panose="02060603020205020403" pitchFamily="18" charset="0"/>
              </a:rPr>
              <a:t>« Cadre &amp; espace de vie collective » </a:t>
            </a:r>
          </a:p>
          <a:p>
            <a:pPr algn="ctr"/>
            <a:r>
              <a:rPr lang="fr-FR" sz="1100" dirty="0" smtClean="0"/>
              <a:t>Jeu de découverte du centre, des règles de vie, et place de chacun. </a:t>
            </a:r>
            <a:endParaRPr lang="fr-FR" sz="1000" dirty="0"/>
          </a:p>
        </p:txBody>
      </p:sp>
      <p:sp>
        <p:nvSpPr>
          <p:cNvPr id="49" name="ZoneTexte 48"/>
          <p:cNvSpPr txBox="1"/>
          <p:nvPr/>
        </p:nvSpPr>
        <p:spPr>
          <a:xfrm>
            <a:off x="5999405" y="2907729"/>
            <a:ext cx="2688742" cy="646331"/>
          </a:xfrm>
          <a:prstGeom prst="rect">
            <a:avLst/>
          </a:prstGeom>
          <a:noFill/>
        </p:spPr>
        <p:txBody>
          <a:bodyPr wrap="square" rtlCol="0">
            <a:spAutoFit/>
          </a:bodyPr>
          <a:lstStyle/>
          <a:p>
            <a:pPr algn="ctr"/>
            <a:r>
              <a:rPr lang="fr-FR" sz="1200" b="1" dirty="0" smtClean="0">
                <a:solidFill>
                  <a:srgbClr val="FF0000"/>
                </a:solidFill>
                <a:latin typeface="Rockwell" panose="02060603020205020403" pitchFamily="18" charset="0"/>
              </a:rPr>
              <a:t>Nouveau</a:t>
            </a:r>
            <a:r>
              <a:rPr lang="fr-FR" sz="1200" b="1" dirty="0" smtClean="0">
                <a:solidFill>
                  <a:schemeClr val="tx2"/>
                </a:solidFill>
                <a:latin typeface="Rockwell" panose="02060603020205020403" pitchFamily="18" charset="0"/>
              </a:rPr>
              <a:t> « Rythme &amp; besoins » </a:t>
            </a:r>
          </a:p>
          <a:p>
            <a:pPr algn="ctr"/>
            <a:r>
              <a:rPr lang="fr-FR" sz="1200" dirty="0" smtClean="0"/>
              <a:t>Temps libre, temps calme nécessaires à l’enfant </a:t>
            </a:r>
          </a:p>
        </p:txBody>
      </p:sp>
      <p:sp>
        <p:nvSpPr>
          <p:cNvPr id="50" name="ZoneTexte 49"/>
          <p:cNvSpPr txBox="1"/>
          <p:nvPr/>
        </p:nvSpPr>
        <p:spPr>
          <a:xfrm>
            <a:off x="5918695" y="811096"/>
            <a:ext cx="2688742" cy="830997"/>
          </a:xfrm>
          <a:prstGeom prst="rect">
            <a:avLst/>
          </a:prstGeom>
          <a:noFill/>
        </p:spPr>
        <p:txBody>
          <a:bodyPr wrap="square" rtlCol="0">
            <a:spAutoFit/>
          </a:bodyPr>
          <a:lstStyle/>
          <a:p>
            <a:pPr algn="ctr"/>
            <a:r>
              <a:rPr lang="fr-FR" sz="1200" b="1" dirty="0" smtClean="0">
                <a:solidFill>
                  <a:schemeClr val="tx2"/>
                </a:solidFill>
                <a:latin typeface="Rockwell" panose="02060603020205020403" pitchFamily="18" charset="0"/>
              </a:rPr>
              <a:t>« Environnement &amp; éco- citoyenneté » </a:t>
            </a:r>
          </a:p>
          <a:p>
            <a:pPr algn="ctr"/>
            <a:r>
              <a:rPr lang="fr-FR" sz="1200" dirty="0" smtClean="0"/>
              <a:t>1 animateur pédagogique par classe présent durant tout le séjour  </a:t>
            </a:r>
          </a:p>
        </p:txBody>
      </p:sp>
      <p:sp>
        <p:nvSpPr>
          <p:cNvPr id="51" name="Rectangle à coins arrondis 50"/>
          <p:cNvSpPr/>
          <p:nvPr/>
        </p:nvSpPr>
        <p:spPr>
          <a:xfrm>
            <a:off x="5974721" y="3797812"/>
            <a:ext cx="2772000" cy="9000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à coins arrondis 51"/>
          <p:cNvSpPr/>
          <p:nvPr/>
        </p:nvSpPr>
        <p:spPr>
          <a:xfrm>
            <a:off x="5970099" y="1805835"/>
            <a:ext cx="2772000" cy="89651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à coins arrondis 52"/>
          <p:cNvSpPr/>
          <p:nvPr/>
        </p:nvSpPr>
        <p:spPr>
          <a:xfrm>
            <a:off x="5965123" y="2812200"/>
            <a:ext cx="2772000" cy="9000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à coins arrondis 53"/>
          <p:cNvSpPr/>
          <p:nvPr/>
        </p:nvSpPr>
        <p:spPr>
          <a:xfrm>
            <a:off x="5971019" y="810433"/>
            <a:ext cx="2730690" cy="90000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à coins arrondis 54"/>
          <p:cNvSpPr/>
          <p:nvPr/>
        </p:nvSpPr>
        <p:spPr>
          <a:xfrm>
            <a:off x="5999405" y="4804456"/>
            <a:ext cx="2772000" cy="100019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6033495" y="3861048"/>
            <a:ext cx="2546161" cy="892552"/>
          </a:xfrm>
          <a:prstGeom prst="rect">
            <a:avLst/>
          </a:prstGeom>
          <a:noFill/>
        </p:spPr>
        <p:txBody>
          <a:bodyPr wrap="square" rtlCol="0">
            <a:spAutoFit/>
          </a:bodyPr>
          <a:lstStyle/>
          <a:p>
            <a:r>
              <a:rPr lang="fr-FR" sz="1200" b="1" dirty="0" smtClean="0">
                <a:solidFill>
                  <a:schemeClr val="tx2"/>
                </a:solidFill>
                <a:latin typeface="Rockwell" panose="02060603020205020403" pitchFamily="18" charset="0"/>
              </a:rPr>
              <a:t>« Cadre &amp; espaces de vie  » </a:t>
            </a:r>
          </a:p>
          <a:p>
            <a:r>
              <a:rPr lang="fr-FR" sz="1000" dirty="0" smtClean="0"/>
              <a:t>S’approprier et apprendre à partager de nouveaux espaces, de nouvelles </a:t>
            </a:r>
            <a:r>
              <a:rPr lang="fr-FR" sz="1000" dirty="0"/>
              <a:t>règles </a:t>
            </a:r>
            <a:r>
              <a:rPr lang="fr-FR" sz="1000" dirty="0" smtClean="0"/>
              <a:t>de fonctionnement, </a:t>
            </a:r>
            <a:endParaRPr lang="fr-FR" sz="1000" dirty="0"/>
          </a:p>
          <a:p>
            <a:endParaRPr lang="fr-FR" sz="1000" dirty="0"/>
          </a:p>
        </p:txBody>
      </p:sp>
      <p:sp>
        <p:nvSpPr>
          <p:cNvPr id="57" name="ZoneTexte 56"/>
          <p:cNvSpPr txBox="1"/>
          <p:nvPr/>
        </p:nvSpPr>
        <p:spPr>
          <a:xfrm>
            <a:off x="5986097" y="1854259"/>
            <a:ext cx="2688742" cy="892552"/>
          </a:xfrm>
          <a:prstGeom prst="rect">
            <a:avLst/>
          </a:prstGeom>
          <a:noFill/>
        </p:spPr>
        <p:txBody>
          <a:bodyPr wrap="square" rtlCol="0">
            <a:spAutoFit/>
          </a:bodyPr>
          <a:lstStyle/>
          <a:p>
            <a:r>
              <a:rPr lang="fr-FR" sz="1200" b="1" dirty="0" smtClean="0">
                <a:solidFill>
                  <a:srgbClr val="FF0000"/>
                </a:solidFill>
                <a:latin typeface="Rockwell" panose="02060603020205020403" pitchFamily="18" charset="0"/>
              </a:rPr>
              <a:t>Nouveau</a:t>
            </a:r>
            <a:r>
              <a:rPr lang="fr-FR" sz="1200" b="1" dirty="0" smtClean="0">
                <a:solidFill>
                  <a:schemeClr val="tx2"/>
                </a:solidFill>
                <a:latin typeface="Rockwell" panose="02060603020205020403" pitchFamily="18" charset="0"/>
              </a:rPr>
              <a:t> « Alimentation » </a:t>
            </a:r>
          </a:p>
          <a:p>
            <a:r>
              <a:rPr lang="fr-FR" sz="1000" dirty="0" smtClean="0">
                <a:solidFill>
                  <a:srgbClr val="000000"/>
                </a:solidFill>
                <a:ea typeface="Times New Roman"/>
                <a:cs typeface="Calibri"/>
              </a:rPr>
              <a:t>Réduire le gaspillage, mieux gérer et trier les déchets, limiter les emballages plastiques…alterner repas avec et sans </a:t>
            </a:r>
            <a:r>
              <a:rPr lang="fr-FR" sz="1000" dirty="0">
                <a:solidFill>
                  <a:srgbClr val="000000"/>
                </a:solidFill>
                <a:ea typeface="Times New Roman"/>
                <a:cs typeface="Calibri"/>
              </a:rPr>
              <a:t>viande ni poisson par séjour. </a:t>
            </a:r>
          </a:p>
        </p:txBody>
      </p:sp>
      <p:sp>
        <p:nvSpPr>
          <p:cNvPr id="58" name="ZoneTexte 57"/>
          <p:cNvSpPr txBox="1"/>
          <p:nvPr/>
        </p:nvSpPr>
        <p:spPr>
          <a:xfrm>
            <a:off x="5970099" y="2846701"/>
            <a:ext cx="2688742" cy="830997"/>
          </a:xfrm>
          <a:prstGeom prst="rect">
            <a:avLst/>
          </a:prstGeom>
          <a:noFill/>
        </p:spPr>
        <p:txBody>
          <a:bodyPr wrap="square" rtlCol="0">
            <a:spAutoFit/>
          </a:bodyPr>
          <a:lstStyle/>
          <a:p>
            <a:r>
              <a:rPr lang="fr-FR" sz="1200" b="1" dirty="0" smtClean="0">
                <a:solidFill>
                  <a:srgbClr val="FF0000"/>
                </a:solidFill>
                <a:latin typeface="Rockwell" panose="02060603020205020403" pitchFamily="18" charset="0"/>
              </a:rPr>
              <a:t>Nouveau</a:t>
            </a:r>
            <a:r>
              <a:rPr lang="fr-FR" sz="1200" b="1" dirty="0" smtClean="0">
                <a:solidFill>
                  <a:schemeClr val="tx2"/>
                </a:solidFill>
                <a:latin typeface="Rockwell" panose="02060603020205020403" pitchFamily="18" charset="0"/>
              </a:rPr>
              <a:t> « Soi et les Autres»</a:t>
            </a:r>
            <a:r>
              <a:rPr lang="fr-FR" sz="1200" dirty="0"/>
              <a:t> </a:t>
            </a:r>
            <a:r>
              <a:rPr lang="fr-FR" sz="900" dirty="0" smtClean="0">
                <a:solidFill>
                  <a:srgbClr val="000000"/>
                </a:solidFill>
                <a:ea typeface="Times New Roman"/>
                <a:cs typeface="Calibri"/>
              </a:rPr>
              <a:t>Expérimenter les </a:t>
            </a:r>
            <a:r>
              <a:rPr lang="fr-FR" sz="900" dirty="0">
                <a:solidFill>
                  <a:srgbClr val="000000"/>
                </a:solidFill>
                <a:ea typeface="Times New Roman"/>
                <a:cs typeface="Calibri"/>
              </a:rPr>
              <a:t>liens qui existent entre notre bien-être et celui des </a:t>
            </a:r>
            <a:r>
              <a:rPr lang="fr-FR" sz="900" dirty="0" smtClean="0">
                <a:solidFill>
                  <a:srgbClr val="000000"/>
                </a:solidFill>
                <a:ea typeface="Times New Roman"/>
                <a:cs typeface="Calibri"/>
              </a:rPr>
              <a:t>autres. A</a:t>
            </a:r>
            <a:r>
              <a:rPr lang="fr-FR" sz="900" dirty="0" smtClean="0"/>
              <a:t>pprendre </a:t>
            </a:r>
            <a:r>
              <a:rPr lang="fr-FR" sz="900" dirty="0"/>
              <a:t>à </a:t>
            </a:r>
            <a:r>
              <a:rPr lang="fr-FR" sz="900" dirty="0" smtClean="0"/>
              <a:t>écouter , à travailler </a:t>
            </a:r>
            <a:r>
              <a:rPr lang="fr-FR" sz="900" dirty="0"/>
              <a:t>en équipe, </a:t>
            </a:r>
            <a:r>
              <a:rPr lang="fr-FR" sz="900" dirty="0" smtClean="0"/>
              <a:t>à être et agir </a:t>
            </a:r>
            <a:r>
              <a:rPr lang="fr-FR" sz="900" dirty="0"/>
              <a:t>collectivement pour </a:t>
            </a:r>
            <a:r>
              <a:rPr lang="fr-FR" sz="900" dirty="0" smtClean="0"/>
              <a:t>le Vivre Ensemble…</a:t>
            </a:r>
            <a:endParaRPr lang="fr-FR" sz="1200" b="1" dirty="0" smtClean="0">
              <a:solidFill>
                <a:schemeClr val="tx2"/>
              </a:solidFill>
              <a:latin typeface="Rockwell" panose="02060603020205020403" pitchFamily="18" charset="0"/>
            </a:endParaRPr>
          </a:p>
        </p:txBody>
      </p:sp>
      <p:sp>
        <p:nvSpPr>
          <p:cNvPr id="59" name="ZoneTexte 58"/>
          <p:cNvSpPr txBox="1"/>
          <p:nvPr/>
        </p:nvSpPr>
        <p:spPr>
          <a:xfrm>
            <a:off x="5999405" y="764929"/>
            <a:ext cx="2650569" cy="923330"/>
          </a:xfrm>
          <a:prstGeom prst="rect">
            <a:avLst/>
          </a:prstGeom>
          <a:noFill/>
        </p:spPr>
        <p:txBody>
          <a:bodyPr wrap="square" rtlCol="0">
            <a:spAutoFit/>
          </a:bodyPr>
          <a:lstStyle/>
          <a:p>
            <a:r>
              <a:rPr lang="fr-FR" sz="1200" b="1" dirty="0" smtClean="0">
                <a:solidFill>
                  <a:schemeClr val="tx2"/>
                </a:solidFill>
                <a:latin typeface="Rockwell" panose="02060603020205020403" pitchFamily="18" charset="0"/>
              </a:rPr>
              <a:t>« Environnement &amp; éco- citoyenneté » </a:t>
            </a:r>
          </a:p>
          <a:p>
            <a:r>
              <a:rPr lang="fr-FR" sz="1000" dirty="0" smtClean="0"/>
              <a:t>Développer sa capacité à  mieux comprendre les  enjeux liés à l’équilibre Homme – Nature. Agir pour préserver notre patrimoine naturel…</a:t>
            </a:r>
            <a:endParaRPr lang="fr-FR" sz="1000" dirty="0"/>
          </a:p>
        </p:txBody>
      </p:sp>
      <p:sp>
        <p:nvSpPr>
          <p:cNvPr id="60" name="ZoneTexte 59"/>
          <p:cNvSpPr txBox="1"/>
          <p:nvPr/>
        </p:nvSpPr>
        <p:spPr>
          <a:xfrm>
            <a:off x="6033496" y="4881322"/>
            <a:ext cx="2688742" cy="923330"/>
          </a:xfrm>
          <a:prstGeom prst="rect">
            <a:avLst/>
          </a:prstGeom>
          <a:noFill/>
        </p:spPr>
        <p:txBody>
          <a:bodyPr wrap="square" rtlCol="0">
            <a:spAutoFit/>
          </a:bodyPr>
          <a:lstStyle/>
          <a:p>
            <a:r>
              <a:rPr lang="fr-FR" sz="1200" b="1" dirty="0">
                <a:solidFill>
                  <a:srgbClr val="FF0000"/>
                </a:solidFill>
                <a:latin typeface="Rockwell" panose="02060603020205020403" pitchFamily="18" charset="0"/>
              </a:rPr>
              <a:t>Nouveau</a:t>
            </a:r>
            <a:r>
              <a:rPr lang="fr-FR" sz="1200" b="1" dirty="0" smtClean="0">
                <a:solidFill>
                  <a:schemeClr val="tx2"/>
                </a:solidFill>
                <a:latin typeface="Rockwell" panose="02060603020205020403" pitchFamily="18" charset="0"/>
              </a:rPr>
              <a:t> « Corps et relation sensible avec la nature » </a:t>
            </a:r>
          </a:p>
          <a:p>
            <a:r>
              <a:rPr lang="fr-FR" sz="1000" dirty="0" smtClean="0">
                <a:solidFill>
                  <a:srgbClr val="000000"/>
                </a:solidFill>
                <a:ea typeface="Times New Roman"/>
                <a:cs typeface="Calibri"/>
              </a:rPr>
              <a:t>Recréer du lien par les sensations, les perceptions </a:t>
            </a:r>
            <a:r>
              <a:rPr lang="fr-FR" sz="1000" dirty="0">
                <a:solidFill>
                  <a:srgbClr val="000000"/>
                </a:solidFill>
                <a:ea typeface="Times New Roman"/>
                <a:cs typeface="Calibri"/>
              </a:rPr>
              <a:t>corporelles vécues dans la </a:t>
            </a:r>
            <a:r>
              <a:rPr lang="fr-FR" sz="1000" dirty="0" smtClean="0">
                <a:solidFill>
                  <a:srgbClr val="000000"/>
                </a:solidFill>
                <a:ea typeface="Times New Roman"/>
                <a:cs typeface="Calibri"/>
              </a:rPr>
              <a:t>nature. Se poser, se centrer, ressentir autrement...</a:t>
            </a:r>
            <a:endParaRPr lang="fr-FR" sz="1000" dirty="0">
              <a:solidFill>
                <a:srgbClr val="000000"/>
              </a:solidFill>
              <a:ea typeface="Times New Roman"/>
              <a:cs typeface="Calibri"/>
            </a:endParaRPr>
          </a:p>
        </p:txBody>
      </p:sp>
      <p:sp>
        <p:nvSpPr>
          <p:cNvPr id="38" name="ZoneTexte 37"/>
          <p:cNvSpPr txBox="1"/>
          <p:nvPr/>
        </p:nvSpPr>
        <p:spPr>
          <a:xfrm>
            <a:off x="5965122" y="116631"/>
            <a:ext cx="2844599" cy="646331"/>
          </a:xfrm>
          <a:prstGeom prst="rect">
            <a:avLst/>
          </a:prstGeom>
          <a:noFill/>
        </p:spPr>
        <p:txBody>
          <a:bodyPr wrap="square" rtlCol="0">
            <a:spAutoFit/>
          </a:bodyPr>
          <a:lstStyle/>
          <a:p>
            <a:r>
              <a:rPr lang="fr-FR" b="1" dirty="0" smtClean="0">
                <a:solidFill>
                  <a:schemeClr val="accent1"/>
                </a:solidFill>
                <a:latin typeface="Rockwell" panose="02060603020205020403" pitchFamily="18" charset="0"/>
              </a:rPr>
              <a:t>Des axes forts au service de votre pro</a:t>
            </a:r>
            <a:r>
              <a:rPr lang="fr-FR" sz="1700" b="1" dirty="0" smtClean="0">
                <a:solidFill>
                  <a:schemeClr val="accent1"/>
                </a:solidFill>
                <a:latin typeface="Rockwell" panose="02060603020205020403" pitchFamily="18" charset="0"/>
              </a:rPr>
              <a:t>jet</a:t>
            </a:r>
            <a:endParaRPr lang="fr-FR" sz="1700" b="1" dirty="0">
              <a:solidFill>
                <a:schemeClr val="accent1"/>
              </a:solidFill>
              <a:latin typeface="Rockwell" panose="02060603020205020403" pitchFamily="18" charset="0"/>
            </a:endParaRPr>
          </a:p>
        </p:txBody>
      </p:sp>
    </p:spTree>
    <p:extLst>
      <p:ext uri="{BB962C8B-B14F-4D97-AF65-F5344CB8AC3E}">
        <p14:creationId xmlns:p14="http://schemas.microsoft.com/office/powerpoint/2010/main" xmlns="" val="4180477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2308</TotalTime>
  <Words>282</Words>
  <Application>Microsoft Office PowerPoint</Application>
  <PresentationFormat>Affichage à l'écran (4:3)</PresentationFormat>
  <Paragraphs>156</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Aro5</dc:creator>
  <cp:lastModifiedBy>Vie Scolaire</cp:lastModifiedBy>
  <cp:revision>82</cp:revision>
  <cp:lastPrinted>2019-09-03T12:50:17Z</cp:lastPrinted>
  <dcterms:created xsi:type="dcterms:W3CDTF">2019-07-24T08:43:08Z</dcterms:created>
  <dcterms:modified xsi:type="dcterms:W3CDTF">2020-08-28T10:19:09Z</dcterms:modified>
</cp:coreProperties>
</file>