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D848"/>
    <a:srgbClr val="049F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0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9282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6864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64856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123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31472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9114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82256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887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51744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00456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9534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70237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90702" y="53846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Centre « Les </a:t>
            </a:r>
            <a:r>
              <a:rPr lang="fr-FR" sz="2000" b="1" dirty="0" smtClean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Bonnes Vacances</a:t>
            </a:r>
            <a:r>
              <a:rPr lang="fr-FR" sz="2000" b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 » </a:t>
            </a:r>
            <a:r>
              <a:rPr lang="fr-FR" sz="1600" b="1" i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– </a:t>
            </a:r>
            <a:r>
              <a:rPr lang="fr-FR" sz="1600" b="1" i="1" dirty="0" smtClean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La Teste de Buch (33)</a:t>
            </a:r>
            <a:endParaRPr lang="fr-FR" sz="1600" b="1" i="1" dirty="0">
              <a:solidFill>
                <a:schemeClr val="tx2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75524" y="456927"/>
            <a:ext cx="494454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bg1"/>
                </a:solidFill>
                <a:latin typeface="Rockwell" panose="02060603020205020403" pitchFamily="18" charset="0"/>
              </a:rPr>
              <a:t>Classe – 100% </a:t>
            </a:r>
            <a:r>
              <a:rPr lang="fr-FR" sz="14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Bassin d’Arcachon </a:t>
            </a:r>
            <a:r>
              <a:rPr lang="fr-FR" sz="12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(sans </a:t>
            </a:r>
            <a:r>
              <a:rPr lang="fr-FR" sz="1200" b="1" dirty="0">
                <a:solidFill>
                  <a:schemeClr val="bg1"/>
                </a:solidFill>
                <a:latin typeface="Rockwell" panose="02060603020205020403" pitchFamily="18" charset="0"/>
              </a:rPr>
              <a:t>bus)</a:t>
            </a:r>
            <a:endParaRPr lang="fr-FR" sz="12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5381" y="949158"/>
            <a:ext cx="5855299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i="1" dirty="0"/>
              <a:t>Un séjour en bord de mer pour s’immerger dans un milieu naturel à forte identité : le Bassin d’Arcachon.</a:t>
            </a:r>
            <a:endParaRPr lang="fr-FR" sz="1050" dirty="0"/>
          </a:p>
          <a:p>
            <a:r>
              <a:rPr lang="fr-FR" sz="1050" i="1" dirty="0"/>
              <a:t>Cinq jours (ou moins) pour étudier le littoral, la forêt, les zones humides et les métiers des hommes qui vivent </a:t>
            </a:r>
            <a:r>
              <a:rPr lang="fr-FR" sz="1050" i="1" dirty="0" smtClean="0"/>
              <a:t>de </a:t>
            </a:r>
            <a:r>
              <a:rPr lang="fr-FR" sz="1050" i="1" dirty="0"/>
              <a:t>l’océan. Bref, découvrir au rythme des marées les animaux de l’estran, comprendre la formation des </a:t>
            </a:r>
            <a:r>
              <a:rPr lang="fr-FR" sz="1050" i="1" dirty="0" smtClean="0"/>
              <a:t>dunes</a:t>
            </a:r>
            <a:r>
              <a:rPr lang="fr-FR" sz="1050" i="1" dirty="0"/>
              <a:t>, explorer la forêt des Landes Girondines, découvrir l’activité ostréicole ou encore aborder chalutiers </a:t>
            </a:r>
            <a:r>
              <a:rPr lang="fr-FR" sz="1050" i="1" dirty="0" smtClean="0"/>
              <a:t>et </a:t>
            </a:r>
            <a:r>
              <a:rPr lang="fr-FR" sz="1050" i="1" dirty="0"/>
              <a:t>fileyeurs d’un port de pêche…</a:t>
            </a:r>
            <a:endParaRPr lang="fr-FR" sz="1050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22150550"/>
              </p:ext>
            </p:extLst>
          </p:nvPr>
        </p:nvGraphicFramePr>
        <p:xfrm>
          <a:off x="275524" y="2276872"/>
          <a:ext cx="8616955" cy="4149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3391"/>
                <a:gridCol w="1723391"/>
                <a:gridCol w="1713790"/>
                <a:gridCol w="1732992"/>
                <a:gridCol w="1723391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 1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 2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 3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</a:t>
                      </a:r>
                      <a:r>
                        <a:rPr lang="fr-FR" sz="1200" b="1" baseline="0" dirty="0" smtClean="0"/>
                        <a:t> 4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 5</a:t>
                      </a:r>
                      <a:endParaRPr lang="fr-FR" sz="1200" b="1" dirty="0"/>
                    </a:p>
                  </a:txBody>
                  <a:tcPr anchor="ctr"/>
                </a:tc>
              </a:tr>
              <a:tr h="1477600">
                <a:tc>
                  <a:txBody>
                    <a:bodyPr/>
                    <a:lstStyle/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Voyage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Jeu de découverte du centre </a:t>
                      </a: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cadre et les espaces de vie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règles de fonctionnement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vivre ensemble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Installation</a:t>
                      </a:r>
                    </a:p>
                    <a:p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Sentier du Littoral : Paysages, faune et flore</a:t>
                      </a:r>
                    </a:p>
                    <a:p>
                      <a:pPr marL="0" algn="l" defTabSz="914400" rtl="0" eaLnBrk="1" latinLnBrk="0" hangingPunct="1"/>
                      <a:endParaRPr lang="fr-FR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Lecture de paysage </a:t>
                      </a: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Observation : oiseaux et faune du bassin</a:t>
                      </a: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Nature au service de l’Homme</a:t>
                      </a: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Rôles et Importance des zones humides </a:t>
                      </a:r>
                    </a:p>
                    <a:p>
                      <a:r>
                        <a:rPr lang="fr-FR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Déplacement en bus 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Phare du Cap-Ferret</a:t>
                      </a:r>
                    </a:p>
                    <a:p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fr-F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Monter les marches du phare</a:t>
                      </a: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Lecture de paysages</a:t>
                      </a: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Visite interactive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900" i="1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900" b="1" i="1" dirty="0" smtClean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900" b="1" i="1" dirty="0" smtClean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900" b="1" i="1" dirty="0" smtClean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900" b="1" i="1" dirty="0" smtClean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900" b="1" i="1" dirty="0" smtClean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b="1" i="1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Déplacement bus et bateau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 de pêche d’Arcachon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Activité humaine</a:t>
                      </a:r>
                    </a:p>
                    <a:p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fr-F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Sous forme de fiches enquête</a:t>
                      </a: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principales installations portuaires</a:t>
                      </a:r>
                      <a:b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Chalutiers, fileyeurs et outils de pêche</a:t>
                      </a: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pêche : une activité économique</a:t>
                      </a:r>
                    </a:p>
                    <a:p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Déplacement en bus </a:t>
                      </a:r>
                      <a:endParaRPr lang="fr-FR" sz="900" b="1" i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Rangement des valises 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Huîtres et ostréiculture du Bassin 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port ostréicole typique et ses bateaux.</a:t>
                      </a: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L’ostréiculteur, son métier, ses outils, sa cabane </a:t>
                      </a: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étapes de la vie de l’huître</a:t>
                      </a:r>
                    </a:p>
                    <a:p>
                      <a:r>
                        <a:rPr lang="fr-FR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  <a:endParaRPr lang="fr-F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Déplacement en bus</a:t>
                      </a:r>
                    </a:p>
                    <a:p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63624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Pique-nique</a:t>
                      </a:r>
                      <a:r>
                        <a:rPr lang="fr-FR" sz="1000" b="1" baseline="0" dirty="0" smtClean="0">
                          <a:solidFill>
                            <a:schemeClr val="tx2"/>
                          </a:solidFill>
                        </a:rPr>
                        <a:t> tiré du sac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</a:t>
                      </a:r>
                      <a:r>
                        <a:rPr lang="fr-FR" sz="1000" b="1" baseline="0" dirty="0" smtClean="0">
                          <a:solidFill>
                            <a:schemeClr val="tx2"/>
                          </a:solidFill>
                        </a:rPr>
                        <a:t>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</a:t>
                      </a:r>
                      <a:r>
                        <a:rPr lang="fr-FR" sz="1000" b="1" baseline="0" dirty="0" smtClean="0">
                          <a:solidFill>
                            <a:schemeClr val="tx2"/>
                          </a:solidFill>
                        </a:rPr>
                        <a:t>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1477600">
                <a:tc>
                  <a:txBody>
                    <a:bodyPr/>
                    <a:lstStyle/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Plage et paysage du littoral </a:t>
                      </a: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Jouer, courir, regarder, s’oxygéner 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Lecture de paysage marin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 Vous avez dit biodiversité ? »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Importance pour l’équilibre de la planète et de l’homme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Quels enjeux et menaces ?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Déplacement à pied</a:t>
                      </a:r>
                      <a:endParaRPr lang="fr-FR" sz="900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L’estran rocheux à marée basse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enjeux de la biodiversité</a:t>
                      </a:r>
                      <a:endParaRPr lang="fr-FR" sz="900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Lecture de paysage à marée basse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Observer et collecter quelques animaux d'un milieu sensible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Marées et chaîne alimentaire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Déplacement à pied</a:t>
                      </a:r>
                      <a:endParaRPr lang="fr-FR" sz="900" b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Temps de classe + courrier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acquis du séjour</a:t>
                      </a:r>
                      <a:endParaRPr lang="fr-FR" sz="900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Retour en classe sur les principales découverte passés et à venir</a:t>
                      </a: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Restitution et questionnements</a:t>
                      </a: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Perceptions et ressentis corporels</a:t>
                      </a:r>
                    </a:p>
                    <a:p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 le centre et la plage</a:t>
                      </a:r>
                      <a:endParaRPr lang="fr-FR" sz="9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Dune du </a:t>
                      </a:r>
                      <a:r>
                        <a:rPr lang="fr-FR" sz="9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Pyla</a:t>
                      </a: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un milieu fragile </a:t>
                      </a:r>
                    </a:p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Espaces Naturels Sensibles</a:t>
                      </a:r>
                    </a:p>
                    <a:p>
                      <a:endParaRPr lang="fr-FR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</a:t>
                      </a:r>
                      <a:r>
                        <a:rPr lang="fr-FR" sz="9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Pyla</a:t>
                      </a: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un site classé et protégé Lecture de paysage et de carte </a:t>
                      </a: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Érosion marine et éolienne</a:t>
                      </a: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Évolution et formation de la dune</a:t>
                      </a:r>
                      <a:b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Influences de l'homme sur le milieu</a:t>
                      </a:r>
                    </a:p>
                    <a:p>
                      <a:r>
                        <a:rPr lang="fr-FR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fr-FR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Déplacement en bus</a:t>
                      </a:r>
                      <a:endParaRPr lang="fr-FR" sz="900" b="1" i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Rallye des mers  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Restitution des acquis </a:t>
                      </a:r>
                      <a:endParaRPr lang="fr-FR" sz="900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Grand jeu de fin de séjour pour aborder de façon ludique :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les thèmes étudiés et leur importance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le vocabulaire, les notions-clefs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 </a:t>
                      </a:r>
                      <a:r>
                        <a:rPr lang="fr-FR" sz="9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dernière plage</a:t>
                      </a:r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 centre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247516" y="1849404"/>
            <a:ext cx="5688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Exemple de séjour modulable </a:t>
            </a:r>
            <a:r>
              <a:rPr lang="fr-FR" sz="1400" dirty="0" smtClean="0"/>
              <a:t>– </a:t>
            </a:r>
            <a:r>
              <a:rPr lang="fr-FR" sz="1400" b="1" dirty="0" smtClean="0">
                <a:solidFill>
                  <a:srgbClr val="C00000"/>
                </a:solidFill>
              </a:rPr>
              <a:t>5 jours </a:t>
            </a:r>
            <a:r>
              <a:rPr lang="fr-FR" sz="1400" dirty="0" smtClean="0"/>
              <a:t>– </a:t>
            </a:r>
            <a:r>
              <a:rPr lang="fr-FR" sz="1400" i="1" dirty="0" smtClean="0"/>
              <a:t>Cycles 2, 3 &amp; collège</a:t>
            </a:r>
            <a:endParaRPr lang="fr-FR" sz="1400" i="1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40352" y="6381328"/>
            <a:ext cx="1045840" cy="502493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5148064" y="6473259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i="1" dirty="0" smtClean="0"/>
              <a:t>Association Régionale des Œuvres Educatives et de Vacances de l’Education Nationale</a:t>
            </a:r>
            <a:endParaRPr lang="fr-FR" sz="800" i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247516" y="6452934"/>
            <a:ext cx="43964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smtClean="0">
                <a:solidFill>
                  <a:schemeClr val="bg1">
                    <a:lumMod val="50000"/>
                  </a:schemeClr>
                </a:solidFill>
              </a:rPr>
              <a:t>06 26 25 19 57 // </a:t>
            </a:r>
            <a:r>
              <a:rPr lang="fr-FR" sz="1200" b="1" dirty="0" smtClean="0">
                <a:solidFill>
                  <a:schemeClr val="bg1">
                    <a:lumMod val="50000"/>
                  </a:schemeClr>
                </a:solidFill>
              </a:rPr>
              <a:t>ecole@aroeven-bordeaux.fr</a:t>
            </a:r>
            <a:endParaRPr lang="fr-FR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6306403" y="1412063"/>
            <a:ext cx="2730690" cy="87468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6364932" y="1376410"/>
            <a:ext cx="2486001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rgbClr val="0070C0"/>
                </a:solidFill>
              </a:rPr>
              <a:t>Les + </a:t>
            </a:r>
          </a:p>
          <a:p>
            <a:r>
              <a:rPr lang="fr-FR" sz="1000" dirty="0" smtClean="0"/>
              <a:t>- Projet accompagné et personnalisé </a:t>
            </a:r>
          </a:p>
          <a:p>
            <a:r>
              <a:rPr lang="fr-FR" sz="1000" dirty="0" smtClean="0"/>
              <a:t>- Espace Enseignant / DSDEN en ligne  </a:t>
            </a:r>
          </a:p>
          <a:p>
            <a:r>
              <a:rPr lang="fr-FR" sz="1000" dirty="0" smtClean="0"/>
              <a:t>- Aide au montage du dossier administratif</a:t>
            </a:r>
          </a:p>
          <a:p>
            <a:r>
              <a:rPr lang="fr-FR" sz="1000" dirty="0" smtClean="0"/>
              <a:t>- Encadrement spécialisé environnement  </a:t>
            </a:r>
            <a:endParaRPr lang="fr-FR" sz="1000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6290826" y="160517"/>
            <a:ext cx="2730690" cy="116955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000" b="1" dirty="0" smtClean="0">
              <a:solidFill>
                <a:schemeClr val="accent1"/>
              </a:solidFill>
            </a:endParaRPr>
          </a:p>
          <a:p>
            <a:endParaRPr lang="fr-FR" sz="1000" b="1" dirty="0">
              <a:solidFill>
                <a:schemeClr val="accent1"/>
              </a:solidFill>
            </a:endParaRPr>
          </a:p>
          <a:p>
            <a:r>
              <a:rPr lang="fr-FR" sz="1100" b="1" dirty="0" smtClean="0"/>
              <a:t>pour </a:t>
            </a:r>
            <a:r>
              <a:rPr lang="fr-FR" sz="1100" b="1" dirty="0"/>
              <a:t>3 classes N° 178303  </a:t>
            </a:r>
          </a:p>
          <a:p>
            <a:endParaRPr lang="fr-FR" sz="1000" dirty="0">
              <a:solidFill>
                <a:schemeClr val="tx1"/>
              </a:solidFill>
            </a:endParaRPr>
          </a:p>
          <a:p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6413170" y="160518"/>
            <a:ext cx="2486001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rgbClr val="0070C0"/>
                </a:solidFill>
              </a:rPr>
              <a:t>Agrément</a:t>
            </a:r>
            <a:r>
              <a:rPr lang="fr-FR" sz="1000" dirty="0">
                <a:solidFill>
                  <a:srgbClr val="0070C0"/>
                </a:solidFill>
              </a:rPr>
              <a:t> </a:t>
            </a:r>
            <a:r>
              <a:rPr lang="fr-FR" sz="1000" b="1" dirty="0">
                <a:solidFill>
                  <a:srgbClr val="0070C0"/>
                </a:solidFill>
              </a:rPr>
              <a:t>Education Nationale</a:t>
            </a:r>
            <a:r>
              <a:rPr lang="fr-FR" sz="1000" dirty="0">
                <a:solidFill>
                  <a:srgbClr val="0070C0"/>
                </a:solidFill>
              </a:rPr>
              <a:t> : </a:t>
            </a:r>
            <a:r>
              <a:rPr lang="fr-FR" sz="1000" dirty="0"/>
              <a:t>délivré le 26/03/2018 </a:t>
            </a:r>
            <a:r>
              <a:rPr lang="fr-FR" sz="1000" dirty="0" smtClean="0"/>
              <a:t> - 3 </a:t>
            </a:r>
            <a:r>
              <a:rPr lang="fr-FR" sz="1000" dirty="0"/>
              <a:t>classes dont 30 </a:t>
            </a:r>
            <a:r>
              <a:rPr lang="fr-FR" sz="1000" dirty="0" smtClean="0"/>
              <a:t> - Grandes section</a:t>
            </a:r>
            <a:endParaRPr lang="fr-FR" sz="1000" dirty="0"/>
          </a:p>
          <a:p>
            <a:r>
              <a:rPr lang="fr-FR" sz="1000" b="1" dirty="0" smtClean="0">
                <a:solidFill>
                  <a:srgbClr val="0070C0"/>
                </a:solidFill>
              </a:rPr>
              <a:t>Capacité</a:t>
            </a:r>
            <a:r>
              <a:rPr lang="fr-FR" sz="1000" b="1" dirty="0">
                <a:solidFill>
                  <a:srgbClr val="0070C0"/>
                </a:solidFill>
              </a:rPr>
              <a:t> : </a:t>
            </a:r>
            <a:r>
              <a:rPr lang="fr-FR" sz="1000" dirty="0"/>
              <a:t>100</a:t>
            </a:r>
            <a:r>
              <a:rPr lang="fr-FR" sz="1000" b="1" dirty="0"/>
              <a:t> </a:t>
            </a:r>
            <a:r>
              <a:rPr lang="fr-FR" sz="1000" dirty="0"/>
              <a:t>lits</a:t>
            </a:r>
          </a:p>
          <a:p>
            <a:r>
              <a:rPr lang="fr-FR" sz="1000" b="1" dirty="0">
                <a:solidFill>
                  <a:srgbClr val="0070C0"/>
                </a:solidFill>
              </a:rPr>
              <a:t>Hébergement : </a:t>
            </a:r>
            <a:r>
              <a:rPr lang="fr-FR" sz="1000" b="1" dirty="0" smtClean="0">
                <a:solidFill>
                  <a:srgbClr val="0070C0"/>
                </a:solidFill>
              </a:rPr>
              <a:t> </a:t>
            </a:r>
            <a:r>
              <a:rPr lang="fr-FR" sz="1000" dirty="0" smtClean="0"/>
              <a:t>2</a:t>
            </a:r>
            <a:r>
              <a:rPr lang="fr-FR" sz="1000" dirty="0"/>
              <a:t>, 4, 7  à 8 lits simples </a:t>
            </a:r>
          </a:p>
          <a:p>
            <a:r>
              <a:rPr lang="fr-FR" sz="1000" dirty="0" smtClean="0"/>
              <a:t>1 </a:t>
            </a:r>
            <a:r>
              <a:rPr lang="fr-FR" sz="1000" dirty="0"/>
              <a:t>pavillon avec sanitaires complets - dans les </a:t>
            </a:r>
            <a:r>
              <a:rPr lang="fr-FR" sz="1000" dirty="0" smtClean="0"/>
              <a:t>chambres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xmlns="" val="16107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à coins arrondis 12"/>
          <p:cNvSpPr/>
          <p:nvPr/>
        </p:nvSpPr>
        <p:spPr>
          <a:xfrm>
            <a:off x="196399" y="811096"/>
            <a:ext cx="5256584" cy="114646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28365" y="811096"/>
            <a:ext cx="4824536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tx2"/>
                </a:solidFill>
                <a:latin typeface="Rockwell" panose="02060603020205020403" pitchFamily="18" charset="0"/>
              </a:rPr>
              <a:t>Objectifs pédagogiques </a:t>
            </a:r>
            <a:r>
              <a:rPr lang="fr-FR" sz="16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du séjour :</a:t>
            </a:r>
          </a:p>
          <a:p>
            <a:r>
              <a:rPr lang="fr-FR" sz="1050" b="1" dirty="0" smtClean="0">
                <a:solidFill>
                  <a:schemeClr val="accent1"/>
                </a:solidFill>
              </a:rPr>
              <a:t>- </a:t>
            </a:r>
            <a:r>
              <a:rPr lang="fr-FR" sz="1050" dirty="0"/>
              <a:t>Découvrir les richesses du </a:t>
            </a:r>
            <a:r>
              <a:rPr lang="fr-FR" sz="1050" b="1" dirty="0">
                <a:solidFill>
                  <a:srgbClr val="0070C0"/>
                </a:solidFill>
              </a:rPr>
              <a:t>patrimoine naturel et touristique </a:t>
            </a:r>
            <a:r>
              <a:rPr lang="fr-FR" sz="1050" dirty="0"/>
              <a:t>du Bassin et les </a:t>
            </a:r>
            <a:r>
              <a:rPr lang="fr-FR" sz="1050" b="1" dirty="0">
                <a:solidFill>
                  <a:srgbClr val="0070C0"/>
                </a:solidFill>
              </a:rPr>
              <a:t>principales activités humaines</a:t>
            </a:r>
            <a:r>
              <a:rPr lang="fr-FR" sz="1050" dirty="0">
                <a:solidFill>
                  <a:srgbClr val="0070C0"/>
                </a:solidFill>
              </a:rPr>
              <a:t> </a:t>
            </a:r>
            <a:r>
              <a:rPr lang="fr-FR" sz="1050" dirty="0"/>
              <a:t>liées à la mer</a:t>
            </a:r>
          </a:p>
          <a:p>
            <a:r>
              <a:rPr lang="fr-FR" sz="1050" dirty="0" smtClean="0"/>
              <a:t>- Aborder </a:t>
            </a:r>
            <a:r>
              <a:rPr lang="fr-FR" sz="1050" dirty="0"/>
              <a:t>la notion de préservation et de fragilité du littoral Aquitain</a:t>
            </a:r>
          </a:p>
          <a:p>
            <a:r>
              <a:rPr lang="fr-FR" sz="1050" dirty="0" smtClean="0"/>
              <a:t>- Prendre </a:t>
            </a:r>
            <a:r>
              <a:rPr lang="fr-FR" sz="1050" dirty="0"/>
              <a:t>conscience de la </a:t>
            </a:r>
            <a:r>
              <a:rPr lang="fr-FR" sz="1050" b="1" dirty="0">
                <a:solidFill>
                  <a:srgbClr val="0070C0"/>
                </a:solidFill>
              </a:rPr>
              <a:t>nécessité de la protection</a:t>
            </a:r>
            <a:r>
              <a:rPr lang="fr-FR" sz="1050" dirty="0">
                <a:solidFill>
                  <a:srgbClr val="0070C0"/>
                </a:solidFill>
              </a:rPr>
              <a:t> </a:t>
            </a:r>
            <a:r>
              <a:rPr lang="fr-FR" sz="1050" dirty="0"/>
              <a:t>des espèces dans leur milieu.</a:t>
            </a:r>
          </a:p>
          <a:p>
            <a:r>
              <a:rPr lang="fr-FR" sz="1050" dirty="0" smtClean="0"/>
              <a:t>- Encourager </a:t>
            </a:r>
            <a:r>
              <a:rPr lang="fr-FR" sz="1050" dirty="0"/>
              <a:t>à regarder, toucher, sentir, écouter, goûter…questionner</a:t>
            </a:r>
          </a:p>
          <a:p>
            <a:r>
              <a:rPr lang="fr-FR" sz="1050" b="1" dirty="0"/>
              <a:t> </a:t>
            </a:r>
            <a:endParaRPr lang="fr-FR" sz="1050" dirty="0"/>
          </a:p>
        </p:txBody>
      </p:sp>
      <p:sp>
        <p:nvSpPr>
          <p:cNvPr id="14" name="ZoneTexte 13"/>
          <p:cNvSpPr txBox="1"/>
          <p:nvPr/>
        </p:nvSpPr>
        <p:spPr>
          <a:xfrm>
            <a:off x="222566" y="2169121"/>
            <a:ext cx="2731796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Rockwell" panose="02060603020205020403" pitchFamily="18" charset="0"/>
              </a:rPr>
              <a:t> </a:t>
            </a:r>
            <a:r>
              <a:rPr lang="fr-FR" sz="14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   Autres activités possibles : </a:t>
            </a:r>
            <a:endParaRPr lang="fr-FR" sz="14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29372" y="2815226"/>
            <a:ext cx="268874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Sorties terrain </a:t>
            </a:r>
          </a:p>
          <a:p>
            <a:r>
              <a:rPr lang="fr-FR" sz="1000" dirty="0"/>
              <a:t>Balade ornithologique - C3</a:t>
            </a:r>
          </a:p>
          <a:p>
            <a:r>
              <a:rPr lang="fr-FR" sz="1000" dirty="0" err="1" smtClean="0"/>
              <a:t>Land’Art</a:t>
            </a:r>
            <a:r>
              <a:rPr lang="fr-FR" sz="1000" dirty="0" smtClean="0"/>
              <a:t> </a:t>
            </a:r>
            <a:r>
              <a:rPr lang="fr-FR" sz="1000" dirty="0"/>
              <a:t>– C2-C3</a:t>
            </a:r>
          </a:p>
          <a:p>
            <a:r>
              <a:rPr lang="fr-FR" sz="1000" dirty="0"/>
              <a:t>Le monde caché de la forêt– C2-C3</a:t>
            </a:r>
          </a:p>
          <a:p>
            <a:r>
              <a:rPr lang="fr-FR" sz="1000" dirty="0"/>
              <a:t>Menaces et pollution des mers – C2-C3</a:t>
            </a:r>
          </a:p>
          <a:p>
            <a:r>
              <a:rPr lang="fr-FR" sz="1000" dirty="0"/>
              <a:t>Petites bêtes de la litière– C2-C3</a:t>
            </a:r>
          </a:p>
          <a:p>
            <a:r>
              <a:rPr lang="fr-FR" sz="1000" dirty="0"/>
              <a:t>Plage au bout des doigts – C1</a:t>
            </a:r>
          </a:p>
          <a:p>
            <a:r>
              <a:rPr lang="fr-FR" sz="1000" dirty="0" smtClean="0"/>
              <a:t>La Nature émoi– </a:t>
            </a:r>
            <a:r>
              <a:rPr lang="fr-FR" sz="1000" dirty="0"/>
              <a:t>C2-C3</a:t>
            </a:r>
          </a:p>
          <a:p>
            <a:r>
              <a:rPr lang="fr-FR" sz="1000" dirty="0"/>
              <a:t>Prés-cachés de La Teste– C2-C3</a:t>
            </a:r>
          </a:p>
          <a:p>
            <a:r>
              <a:rPr lang="fr-FR" sz="1100" b="1" dirty="0"/>
              <a:t> </a:t>
            </a:r>
            <a:endParaRPr lang="fr-FR" sz="1100" dirty="0"/>
          </a:p>
          <a:p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Activités humaines </a:t>
            </a:r>
          </a:p>
          <a:p>
            <a:r>
              <a:rPr lang="fr-FR" sz="1000" dirty="0">
                <a:latin typeface="+mj-lt"/>
              </a:rPr>
              <a:t>Chalut les enfants ! – C2-C3</a:t>
            </a:r>
          </a:p>
          <a:p>
            <a:r>
              <a:rPr lang="fr-FR" sz="1000" dirty="0" smtClean="0">
                <a:latin typeface="+mj-lt"/>
              </a:rPr>
              <a:t>Huitres et  ostréiculteurs – C2-C3-C</a:t>
            </a:r>
          </a:p>
          <a:p>
            <a:endParaRPr lang="fr-FR" sz="8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r>
              <a:rPr lang="fr-FR" sz="1100" b="1" dirty="0" smtClean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Activités </a:t>
            </a:r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sportives</a:t>
            </a:r>
          </a:p>
          <a:p>
            <a:r>
              <a:rPr lang="fr-FR" sz="1000" dirty="0"/>
              <a:t>Jeux coopératifs– C2-C3-C</a:t>
            </a:r>
          </a:p>
          <a:p>
            <a:r>
              <a:rPr lang="fr-FR" sz="1000" dirty="0"/>
              <a:t>Voile - C3-C</a:t>
            </a:r>
            <a:endParaRPr lang="fr-FR" sz="1000" b="1" dirty="0">
              <a:solidFill>
                <a:schemeClr val="accent1">
                  <a:lumMod val="75000"/>
                </a:schemeClr>
              </a:solidFill>
              <a:latin typeface="Rockwell" panose="02060603020205020403" pitchFamily="18" charset="0"/>
            </a:endParaRPr>
          </a:p>
          <a:p>
            <a:endParaRPr lang="fr-FR" sz="1000" dirty="0">
              <a:latin typeface="+mj-lt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856616" y="2927616"/>
            <a:ext cx="2867511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100" b="1" dirty="0">
                <a:solidFill>
                  <a:srgbClr val="4F81BD">
                    <a:lumMod val="75000"/>
                  </a:srgbClr>
                </a:solidFill>
                <a:latin typeface="Rockwell" panose="02060603020205020403" pitchFamily="18" charset="0"/>
              </a:rPr>
              <a:t>Vivre Ensemble</a:t>
            </a:r>
          </a:p>
          <a:p>
            <a:pPr lvl="0"/>
            <a:r>
              <a:rPr lang="fr-FR" sz="900" dirty="0">
                <a:solidFill>
                  <a:prstClr val="black"/>
                </a:solidFill>
              </a:rPr>
              <a:t>Agir maintenant pour demain - C3, C</a:t>
            </a:r>
          </a:p>
          <a:p>
            <a:pPr lvl="0"/>
            <a:r>
              <a:rPr lang="fr-FR" sz="900" dirty="0">
                <a:solidFill>
                  <a:prstClr val="black"/>
                </a:solidFill>
              </a:rPr>
              <a:t>Compréhension mutuelle - C3, C</a:t>
            </a:r>
          </a:p>
          <a:p>
            <a:pPr lvl="0"/>
            <a:r>
              <a:rPr lang="fr-FR" sz="900" dirty="0">
                <a:solidFill>
                  <a:prstClr val="black"/>
                </a:solidFill>
              </a:rPr>
              <a:t>Moi et mon groupe classe - C3, C</a:t>
            </a:r>
          </a:p>
          <a:p>
            <a:pPr lvl="0"/>
            <a:r>
              <a:rPr lang="fr-FR" sz="900" dirty="0">
                <a:solidFill>
                  <a:prstClr val="black"/>
                </a:solidFill>
              </a:rPr>
              <a:t>Temps boussole  - C3, C</a:t>
            </a:r>
          </a:p>
          <a:p>
            <a:endParaRPr lang="fr-FR" sz="1100" b="1" dirty="0" smtClean="0">
              <a:solidFill>
                <a:schemeClr val="accent1">
                  <a:lumMod val="75000"/>
                </a:schemeClr>
              </a:solidFill>
              <a:latin typeface="Rockwell" panose="02060603020205020403" pitchFamily="18" charset="0"/>
            </a:endParaRPr>
          </a:p>
          <a:p>
            <a:r>
              <a:rPr lang="fr-FR" sz="1100" b="1" dirty="0" smtClean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Temps </a:t>
            </a:r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de </a:t>
            </a:r>
            <a:r>
              <a:rPr lang="fr-FR" sz="1100" b="1" dirty="0" smtClean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classe</a:t>
            </a:r>
          </a:p>
          <a:p>
            <a:r>
              <a:rPr lang="fr-FR" sz="1000" dirty="0" smtClean="0"/>
              <a:t>Courants </a:t>
            </a:r>
            <a:r>
              <a:rPr lang="fr-FR" sz="1000" dirty="0"/>
              <a:t>marins – C2-C3</a:t>
            </a:r>
          </a:p>
          <a:p>
            <a:r>
              <a:rPr lang="fr-FR" sz="1000" dirty="0" smtClean="0"/>
              <a:t>Oiseau</a:t>
            </a:r>
            <a:r>
              <a:rPr lang="fr-FR" sz="1000" dirty="0"/>
              <a:t> : Qui es –tu ? – </a:t>
            </a:r>
            <a:r>
              <a:rPr lang="fr-FR" sz="1000" dirty="0" smtClean="0"/>
              <a:t>C1- C2-C3</a:t>
            </a:r>
            <a:endParaRPr lang="fr-FR" sz="1000" dirty="0"/>
          </a:p>
          <a:p>
            <a:r>
              <a:rPr lang="fr-FR" sz="1000" dirty="0" smtClean="0"/>
              <a:t>Phénomènes de marées – C3</a:t>
            </a:r>
          </a:p>
          <a:p>
            <a:r>
              <a:rPr lang="fr-FR" sz="1000" dirty="0" smtClean="0"/>
              <a:t>Vous </a:t>
            </a:r>
            <a:r>
              <a:rPr lang="fr-FR" sz="1000" dirty="0"/>
              <a:t>avez dit Biodiversité ? – C2-C3</a:t>
            </a:r>
          </a:p>
          <a:p>
            <a:endParaRPr lang="fr-FR" sz="1200" b="1" dirty="0">
              <a:solidFill>
                <a:schemeClr val="accent1"/>
              </a:solidFill>
            </a:endParaRPr>
          </a:p>
          <a:p>
            <a:r>
              <a:rPr lang="fr-FR" sz="1100" b="1" dirty="0" smtClean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Sites – Activités humaines Patrimoine</a:t>
            </a:r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 </a:t>
            </a:r>
            <a:endParaRPr lang="fr-FR" sz="1000" dirty="0" smtClean="0"/>
          </a:p>
          <a:p>
            <a:r>
              <a:rPr lang="fr-FR" sz="1000" dirty="0"/>
              <a:t>La dune du Pilat, un milieu fragile – C2-C3-C</a:t>
            </a:r>
          </a:p>
          <a:p>
            <a:r>
              <a:rPr lang="fr-FR" sz="1000" dirty="0"/>
              <a:t>Le Phare du Cap-Ferret – C2-C3-C</a:t>
            </a:r>
          </a:p>
          <a:p>
            <a:r>
              <a:rPr lang="fr-FR" sz="1000" dirty="0"/>
              <a:t>Le parc </a:t>
            </a:r>
            <a:r>
              <a:rPr lang="fr-FR" sz="1000" dirty="0" smtClean="0"/>
              <a:t>ornithologique </a:t>
            </a:r>
            <a:r>
              <a:rPr lang="fr-FR" sz="1000" dirty="0"/>
              <a:t>du </a:t>
            </a:r>
            <a:r>
              <a:rPr lang="fr-FR" sz="1000" dirty="0" err="1"/>
              <a:t>Teich</a:t>
            </a:r>
            <a:r>
              <a:rPr lang="fr-FR" sz="1000" dirty="0"/>
              <a:t> – C2-C3-C</a:t>
            </a:r>
          </a:p>
          <a:p>
            <a:r>
              <a:rPr lang="fr-FR" sz="1000" dirty="0"/>
              <a:t>Le village de l’Herbe– C2-C3-C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226570" y="2569840"/>
            <a:ext cx="35283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i="1" dirty="0" smtClean="0"/>
              <a:t>Cycle 1 : C1 - Cycle </a:t>
            </a:r>
            <a:r>
              <a:rPr lang="fr-FR" sz="900" b="1" i="1" dirty="0"/>
              <a:t>2 et 3 : C2-C3 - Collège : </a:t>
            </a:r>
            <a:r>
              <a:rPr lang="fr-FR" sz="900" b="1" i="1" dirty="0" smtClean="0"/>
              <a:t>C</a:t>
            </a:r>
            <a:endParaRPr lang="fr-FR" sz="900" dirty="0"/>
          </a:p>
        </p:txBody>
      </p:sp>
      <p:sp>
        <p:nvSpPr>
          <p:cNvPr id="33" name="Rectangle à coins arrondis 32"/>
          <p:cNvSpPr/>
          <p:nvPr/>
        </p:nvSpPr>
        <p:spPr>
          <a:xfrm>
            <a:off x="226570" y="5589240"/>
            <a:ext cx="5616624" cy="884018"/>
          </a:xfrm>
          <a:prstGeom prst="roundRect">
            <a:avLst/>
          </a:prstGeom>
          <a:solidFill>
            <a:schemeClr val="accent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340415" y="5430996"/>
            <a:ext cx="5112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200" dirty="0" smtClean="0">
              <a:solidFill>
                <a:schemeClr val="bg1"/>
              </a:solidFill>
              <a:latin typeface="Rockwell" panose="02060603020205020403" pitchFamily="18" charset="0"/>
            </a:endParaRPr>
          </a:p>
          <a:p>
            <a:r>
              <a:rPr lang="fr-FR" sz="12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Aux environs </a:t>
            </a:r>
          </a:p>
          <a:p>
            <a:r>
              <a:rPr lang="fr-FR" sz="1000" dirty="0"/>
              <a:t>Les ports et villages Ostréicoles</a:t>
            </a:r>
          </a:p>
          <a:p>
            <a:r>
              <a:rPr lang="fr-FR" sz="1000" dirty="0"/>
              <a:t>Bordeaux ville inscrites au patrimoine Mondiale de l’Unesco</a:t>
            </a:r>
          </a:p>
          <a:p>
            <a:r>
              <a:rPr lang="fr-FR" sz="1000" dirty="0"/>
              <a:t>Le Parc régional des landes de Gascogne</a:t>
            </a:r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40352" y="6381328"/>
            <a:ext cx="1045840" cy="502493"/>
          </a:xfrm>
          <a:prstGeom prst="rect">
            <a:avLst/>
          </a:prstGeom>
        </p:spPr>
      </p:pic>
      <p:sp>
        <p:nvSpPr>
          <p:cNvPr id="34" name="ZoneTexte 33"/>
          <p:cNvSpPr txBox="1"/>
          <p:nvPr/>
        </p:nvSpPr>
        <p:spPr>
          <a:xfrm>
            <a:off x="5148064" y="6473259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i="1" dirty="0" smtClean="0"/>
              <a:t>Association Régionale des Œuvres Educatives et de Vacances de l’Education Nationale</a:t>
            </a:r>
            <a:endParaRPr lang="fr-FR" sz="800" i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247516" y="6452934"/>
            <a:ext cx="43964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bg1">
                    <a:lumMod val="50000"/>
                  </a:schemeClr>
                </a:solidFill>
              </a:rPr>
              <a:t>06 </a:t>
            </a:r>
            <a:r>
              <a:rPr lang="fr-FR" sz="1200" b="1" dirty="0" smtClean="0">
                <a:solidFill>
                  <a:schemeClr val="bg1">
                    <a:lumMod val="50000"/>
                  </a:schemeClr>
                </a:solidFill>
              </a:rPr>
              <a:t>26 25 19 57 // </a:t>
            </a:r>
            <a:r>
              <a:rPr lang="fr-FR" sz="1200" b="1" dirty="0" smtClean="0">
                <a:solidFill>
                  <a:schemeClr val="bg1">
                    <a:lumMod val="50000"/>
                  </a:schemeClr>
                </a:solidFill>
              </a:rPr>
              <a:t>ecole@aroeven-bordeaux.fr</a:t>
            </a:r>
            <a:endParaRPr lang="fr-FR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262574" y="428481"/>
            <a:ext cx="4813482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bg1"/>
                </a:solidFill>
                <a:latin typeface="Rockwell" panose="02060603020205020403" pitchFamily="18" charset="0"/>
              </a:rPr>
              <a:t>Classe – 100% </a:t>
            </a:r>
            <a:r>
              <a:rPr lang="fr-FR" sz="14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Bassin d’Arcachon </a:t>
            </a:r>
            <a:r>
              <a:rPr lang="fr-FR" sz="12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(sans </a:t>
            </a:r>
            <a:r>
              <a:rPr lang="fr-FR" sz="1200" b="1" dirty="0">
                <a:solidFill>
                  <a:schemeClr val="bg1"/>
                </a:solidFill>
                <a:latin typeface="Rockwell" panose="02060603020205020403" pitchFamily="18" charset="0"/>
              </a:rPr>
              <a:t>bus)</a:t>
            </a:r>
            <a:endParaRPr lang="fr-FR" sz="12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201913" y="62769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Centre « Les Bonne Vacances » </a:t>
            </a:r>
            <a:r>
              <a:rPr lang="fr-FR" sz="1600" b="1" i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– La Teste de Buch (33)</a:t>
            </a:r>
            <a:endParaRPr lang="fr-FR" sz="1600" b="1" i="1" dirty="0">
              <a:solidFill>
                <a:schemeClr val="tx2"/>
              </a:solidFill>
            </a:endParaRPr>
          </a:p>
        </p:txBody>
      </p:sp>
      <p:pic>
        <p:nvPicPr>
          <p:cNvPr id="37" name="Picture 3" descr="la teste - bat princip - int"/>
          <p:cNvPicPr>
            <a:picLocks noChangeAspect="1" noChangeArrowheads="1"/>
          </p:cNvPicPr>
          <p:nvPr/>
        </p:nvPicPr>
        <p:blipFill>
          <a:blip r:embed="rId3" cstate="print">
            <a:lum contras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90371" y="2086438"/>
            <a:ext cx="1162612" cy="83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2" descr="la teste - entrée bus DE"/>
          <p:cNvPicPr>
            <a:picLocks noChangeAspect="1" noChangeArrowheads="1"/>
          </p:cNvPicPr>
          <p:nvPr/>
        </p:nvPicPr>
        <p:blipFill>
          <a:blip r:embed="rId4" cstate="print">
            <a:lum brigh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34882" y="2104494"/>
            <a:ext cx="1221636" cy="799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ZoneTexte 38"/>
          <p:cNvSpPr txBox="1"/>
          <p:nvPr/>
        </p:nvSpPr>
        <p:spPr>
          <a:xfrm>
            <a:off x="6033496" y="3861048"/>
            <a:ext cx="268874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Cadre &amp; espace de vie collective » </a:t>
            </a:r>
          </a:p>
          <a:p>
            <a:pPr algn="ctr"/>
            <a:r>
              <a:rPr lang="fr-FR" sz="1100" dirty="0" smtClean="0"/>
              <a:t>Jeu de découverte du centre, des règles de vie, et place de chacun. </a:t>
            </a:r>
            <a:endParaRPr lang="fr-FR" sz="1000" dirty="0"/>
          </a:p>
        </p:txBody>
      </p:sp>
      <p:sp>
        <p:nvSpPr>
          <p:cNvPr id="40" name="ZoneTexte 39"/>
          <p:cNvSpPr txBox="1"/>
          <p:nvPr/>
        </p:nvSpPr>
        <p:spPr>
          <a:xfrm>
            <a:off x="5999405" y="2907729"/>
            <a:ext cx="2688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Rythme &amp; besoins » </a:t>
            </a:r>
          </a:p>
          <a:p>
            <a:pPr algn="ctr"/>
            <a:r>
              <a:rPr lang="fr-FR" sz="1200" dirty="0" smtClean="0"/>
              <a:t>Temps libre, temps calme nécessaires à l’enfant 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5918695" y="811096"/>
            <a:ext cx="2688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Environnement &amp; éco- citoyenneté » </a:t>
            </a:r>
          </a:p>
          <a:p>
            <a:pPr algn="ctr"/>
            <a:r>
              <a:rPr lang="fr-FR" sz="1200" dirty="0" smtClean="0"/>
              <a:t>1 animateur pédagogique par classe présent durant tout le séjour  </a:t>
            </a:r>
          </a:p>
        </p:txBody>
      </p:sp>
      <p:sp>
        <p:nvSpPr>
          <p:cNvPr id="42" name="Rectangle à coins arrondis 41"/>
          <p:cNvSpPr/>
          <p:nvPr/>
        </p:nvSpPr>
        <p:spPr>
          <a:xfrm>
            <a:off x="5974721" y="3797812"/>
            <a:ext cx="2772000" cy="90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à coins arrondis 42"/>
          <p:cNvSpPr/>
          <p:nvPr/>
        </p:nvSpPr>
        <p:spPr>
          <a:xfrm>
            <a:off x="5970099" y="1805835"/>
            <a:ext cx="2772000" cy="89651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à coins arrondis 43"/>
          <p:cNvSpPr/>
          <p:nvPr/>
        </p:nvSpPr>
        <p:spPr>
          <a:xfrm>
            <a:off x="5965123" y="2812200"/>
            <a:ext cx="2772000" cy="90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à coins arrondis 44"/>
          <p:cNvSpPr/>
          <p:nvPr/>
        </p:nvSpPr>
        <p:spPr>
          <a:xfrm>
            <a:off x="5971019" y="810433"/>
            <a:ext cx="2730690" cy="90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à coins arrondis 45"/>
          <p:cNvSpPr/>
          <p:nvPr/>
        </p:nvSpPr>
        <p:spPr>
          <a:xfrm>
            <a:off x="5999405" y="4804456"/>
            <a:ext cx="2772000" cy="100019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/>
          <p:cNvSpPr txBox="1"/>
          <p:nvPr/>
        </p:nvSpPr>
        <p:spPr>
          <a:xfrm>
            <a:off x="6033495" y="3861048"/>
            <a:ext cx="254616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Cadre &amp; espaces de vie  » </a:t>
            </a:r>
          </a:p>
          <a:p>
            <a:r>
              <a:rPr lang="fr-FR" sz="1000" dirty="0" smtClean="0"/>
              <a:t>S’approprier et apprendre à partager de nouveaux espaces, de nouvelles </a:t>
            </a:r>
            <a:r>
              <a:rPr lang="fr-FR" sz="1000" dirty="0"/>
              <a:t>règles </a:t>
            </a:r>
            <a:r>
              <a:rPr lang="fr-FR" sz="1000" dirty="0" smtClean="0"/>
              <a:t>de fonctionnement, </a:t>
            </a:r>
            <a:endParaRPr lang="fr-FR" sz="1000" dirty="0"/>
          </a:p>
          <a:p>
            <a:endParaRPr lang="fr-FR" sz="1000" dirty="0"/>
          </a:p>
        </p:txBody>
      </p:sp>
      <p:sp>
        <p:nvSpPr>
          <p:cNvPr id="48" name="ZoneTexte 47"/>
          <p:cNvSpPr txBox="1"/>
          <p:nvPr/>
        </p:nvSpPr>
        <p:spPr>
          <a:xfrm>
            <a:off x="5986097" y="1854259"/>
            <a:ext cx="268874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Alimentation » </a:t>
            </a:r>
          </a:p>
          <a:p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Réduire le gaspillage, mieux gérer et trier les déchets, limiter les emballages plastiques…alterner repas avec et sans 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viande ni poisson par séjour. 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5970099" y="2846701"/>
            <a:ext cx="2688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Soi et les Autres»</a:t>
            </a:r>
            <a:r>
              <a:rPr lang="fr-FR" sz="1200" dirty="0"/>
              <a:t> </a:t>
            </a:r>
            <a:r>
              <a:rPr lang="fr-FR" sz="900" dirty="0" smtClean="0">
                <a:solidFill>
                  <a:srgbClr val="000000"/>
                </a:solidFill>
                <a:ea typeface="Times New Roman"/>
                <a:cs typeface="Calibri"/>
              </a:rPr>
              <a:t>Expérimenter les </a:t>
            </a:r>
            <a:r>
              <a:rPr lang="fr-FR" sz="900" dirty="0">
                <a:solidFill>
                  <a:srgbClr val="000000"/>
                </a:solidFill>
                <a:ea typeface="Times New Roman"/>
                <a:cs typeface="Calibri"/>
              </a:rPr>
              <a:t>liens qui existent entre notre bien-être et celui des </a:t>
            </a:r>
            <a:r>
              <a:rPr lang="fr-FR" sz="900" dirty="0" smtClean="0">
                <a:solidFill>
                  <a:srgbClr val="000000"/>
                </a:solidFill>
                <a:ea typeface="Times New Roman"/>
                <a:cs typeface="Calibri"/>
              </a:rPr>
              <a:t>autres. A</a:t>
            </a:r>
            <a:r>
              <a:rPr lang="fr-FR" sz="900" dirty="0" smtClean="0"/>
              <a:t>pprendre </a:t>
            </a:r>
            <a:r>
              <a:rPr lang="fr-FR" sz="900" dirty="0"/>
              <a:t>à </a:t>
            </a:r>
            <a:r>
              <a:rPr lang="fr-FR" sz="900" dirty="0" smtClean="0"/>
              <a:t>écouter , à travailler </a:t>
            </a:r>
            <a:r>
              <a:rPr lang="fr-FR" sz="900" dirty="0"/>
              <a:t>en équipe, </a:t>
            </a:r>
            <a:r>
              <a:rPr lang="fr-FR" sz="900" dirty="0" smtClean="0"/>
              <a:t>à être et agir </a:t>
            </a:r>
            <a:r>
              <a:rPr lang="fr-FR" sz="900" dirty="0"/>
              <a:t>collectivement pour </a:t>
            </a:r>
            <a:r>
              <a:rPr lang="fr-FR" sz="900" dirty="0" smtClean="0"/>
              <a:t>le Vivre Ensemble…</a:t>
            </a:r>
            <a:endParaRPr lang="fr-FR" sz="1200" b="1" dirty="0" smtClean="0">
              <a:solidFill>
                <a:schemeClr val="tx2"/>
              </a:solidFill>
              <a:latin typeface="Rockwell" panose="02060603020205020403" pitchFamily="18" charset="0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5999405" y="764929"/>
            <a:ext cx="26505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Environnement &amp; éco- citoyenneté » </a:t>
            </a:r>
          </a:p>
          <a:p>
            <a:r>
              <a:rPr lang="fr-FR" sz="1000" dirty="0" smtClean="0"/>
              <a:t>Développer sa capacité à  mieux comprendre les  enjeux liés à l’équilibre Homme – Nature. Agir pour préserver notre patrimoine naturel…</a:t>
            </a:r>
            <a:endParaRPr lang="fr-FR" sz="1000" dirty="0"/>
          </a:p>
        </p:txBody>
      </p:sp>
      <p:sp>
        <p:nvSpPr>
          <p:cNvPr id="51" name="ZoneTexte 50"/>
          <p:cNvSpPr txBox="1"/>
          <p:nvPr/>
        </p:nvSpPr>
        <p:spPr>
          <a:xfrm>
            <a:off x="6033496" y="4881322"/>
            <a:ext cx="2688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Corps et relation sensible avec la nature » </a:t>
            </a:r>
          </a:p>
          <a:p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Recréer du lien par les sensations, les perceptions 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corporelles vécues dans la </a:t>
            </a:r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nature. Se poser, se centrer, ressentir autrement...</a:t>
            </a:r>
            <a:endParaRPr lang="fr-FR" sz="1000" dirty="0">
              <a:solidFill>
                <a:srgbClr val="000000"/>
              </a:solidFill>
              <a:ea typeface="Times New Roman"/>
              <a:cs typeface="Calibri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5965122" y="116631"/>
            <a:ext cx="2844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/>
                </a:solidFill>
                <a:latin typeface="Rockwell" panose="02060603020205020403" pitchFamily="18" charset="0"/>
              </a:rPr>
              <a:t>Des axes forts au service de votre pro</a:t>
            </a:r>
            <a:r>
              <a:rPr lang="fr-FR" sz="1700" b="1" dirty="0" smtClean="0">
                <a:solidFill>
                  <a:schemeClr val="accent1"/>
                </a:solidFill>
                <a:latin typeface="Rockwell" panose="02060603020205020403" pitchFamily="18" charset="0"/>
              </a:rPr>
              <a:t>jet</a:t>
            </a:r>
            <a:endParaRPr lang="fr-FR" sz="1700" b="1" dirty="0">
              <a:solidFill>
                <a:schemeClr val="accent1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047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1978</TotalTime>
  <Words>393</Words>
  <Application>Microsoft Office PowerPoint</Application>
  <PresentationFormat>Affichage à l'écran (4:3)</PresentationFormat>
  <Paragraphs>188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Aro5</dc:creator>
  <cp:lastModifiedBy>Vie Scolaire</cp:lastModifiedBy>
  <cp:revision>72</cp:revision>
  <cp:lastPrinted>2019-09-03T12:50:31Z</cp:lastPrinted>
  <dcterms:created xsi:type="dcterms:W3CDTF">2019-07-24T08:43:08Z</dcterms:created>
  <dcterms:modified xsi:type="dcterms:W3CDTF">2020-08-28T10:19:56Z</dcterms:modified>
</cp:coreProperties>
</file>